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2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247"/>
    <a:srgbClr val="D3E0E8"/>
    <a:srgbClr val="405160"/>
    <a:srgbClr val="414A50"/>
    <a:srgbClr val="20292E"/>
    <a:srgbClr val="1A80D4"/>
    <a:srgbClr val="31A9E5"/>
    <a:srgbClr val="373F42"/>
    <a:srgbClr val="2B363C"/>
    <a:srgbClr val="505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6" autoAdjust="0"/>
  </p:normalViewPr>
  <p:slideViewPr>
    <p:cSldViewPr snapToGrid="0">
      <p:cViewPr varScale="1">
        <p:scale>
          <a:sx n="104" d="100"/>
          <a:sy n="104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3BF0F-EF06-4986-9357-9A29BF1C0BB1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4045E-F07B-43F2-AD39-D1B344D13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2983B-5CDF-4F76-9983-3357A95CC3AB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2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474B-AAF3-4A62-BFE1-1A4B58B6C366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7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7823C-C580-443C-B69E-B1C68AD483E7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5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CACC-0A22-4147-8F9F-3E7CE8D229C2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AAD3-3FBC-4BAA-B9D4-F21455A8D3E9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3199-FF3A-40D1-B69B-C1C002A112ED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4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65A41-1C9F-4E78-927E-EA93A66D4BFB}" type="datetime1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9C5-EBE4-465A-9DF6-47509273C355}" type="datetime1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3EA2-17AC-4A15-A146-91CE72AFB191}" type="datetime1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85FE-40F6-4B08-B4B3-960F416E91AB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D96B-6092-40FC-AB75-42ED4BE14D89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2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FA72-0F7E-4394-BC39-85A03D55BA49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B730-9909-4CAB-BA17-3D679125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0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12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slide" Target="slide3.xml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9.wdp"/><Relationship Id="rId5" Type="http://schemas.microsoft.com/office/2007/relationships/hdphoto" Target="../media/hdphoto11.wdp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6.jpeg"/><Relationship Id="rId12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slide" Target="slide3.xml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w-eurodrive.de/en/ig-driverada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jpg"/><Relationship Id="rId4" Type="http://schemas.openxmlformats.org/officeDocument/2006/relationships/image" Target="../media/image5.jpe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6.jpeg"/><Relationship Id="rId12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slide" Target="slide3.xml"/><Relationship Id="rId4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1.png"/><Relationship Id="rId7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12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11.png"/><Relationship Id="rId5" Type="http://schemas.openxmlformats.org/officeDocument/2006/relationships/image" Target="../media/image9.jpeg"/><Relationship Id="rId10" Type="http://schemas.openxmlformats.org/officeDocument/2006/relationships/slide" Target="slide3.xml"/><Relationship Id="rId4" Type="http://schemas.openxmlformats.org/officeDocument/2006/relationships/image" Target="../media/image10.jp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jpeg"/><Relationship Id="rId21" Type="http://schemas.openxmlformats.org/officeDocument/2006/relationships/image" Target="../media/image81.png"/><Relationship Id="rId42" Type="http://schemas.openxmlformats.org/officeDocument/2006/relationships/image" Target="../media/image102.jpeg"/><Relationship Id="rId47" Type="http://schemas.openxmlformats.org/officeDocument/2006/relationships/image" Target="../media/image107.jpg"/><Relationship Id="rId63" Type="http://schemas.openxmlformats.org/officeDocument/2006/relationships/image" Target="../media/image123.jpg"/><Relationship Id="rId68" Type="http://schemas.openxmlformats.org/officeDocument/2006/relationships/image" Target="../media/image128.png"/><Relationship Id="rId7" Type="http://schemas.openxmlformats.org/officeDocument/2006/relationships/image" Target="../media/image67.jpeg"/><Relationship Id="rId71" Type="http://schemas.openxmlformats.org/officeDocument/2006/relationships/image" Target="../media/image131.jpeg"/><Relationship Id="rId2" Type="http://schemas.openxmlformats.org/officeDocument/2006/relationships/image" Target="../media/image11.png"/><Relationship Id="rId16" Type="http://schemas.openxmlformats.org/officeDocument/2006/relationships/image" Target="../media/image76.jpeg"/><Relationship Id="rId29" Type="http://schemas.openxmlformats.org/officeDocument/2006/relationships/image" Target="../media/image89.jpeg"/><Relationship Id="rId11" Type="http://schemas.openxmlformats.org/officeDocument/2006/relationships/image" Target="../media/image71.jpeg"/><Relationship Id="rId24" Type="http://schemas.openxmlformats.org/officeDocument/2006/relationships/image" Target="../media/image84.jpeg"/><Relationship Id="rId32" Type="http://schemas.openxmlformats.org/officeDocument/2006/relationships/image" Target="../media/image92.jpeg"/><Relationship Id="rId37" Type="http://schemas.openxmlformats.org/officeDocument/2006/relationships/image" Target="../media/image97.jpeg"/><Relationship Id="rId40" Type="http://schemas.openxmlformats.org/officeDocument/2006/relationships/image" Target="../media/image100.jpeg"/><Relationship Id="rId45" Type="http://schemas.openxmlformats.org/officeDocument/2006/relationships/image" Target="../media/image105.jpeg"/><Relationship Id="rId53" Type="http://schemas.openxmlformats.org/officeDocument/2006/relationships/image" Target="../media/image113.jpg"/><Relationship Id="rId58" Type="http://schemas.openxmlformats.org/officeDocument/2006/relationships/image" Target="../media/image118.jpg"/><Relationship Id="rId66" Type="http://schemas.openxmlformats.org/officeDocument/2006/relationships/image" Target="../media/image126.png"/><Relationship Id="rId5" Type="http://schemas.openxmlformats.org/officeDocument/2006/relationships/image" Target="../media/image65.jpeg"/><Relationship Id="rId61" Type="http://schemas.openxmlformats.org/officeDocument/2006/relationships/image" Target="../media/image121.jpeg"/><Relationship Id="rId19" Type="http://schemas.openxmlformats.org/officeDocument/2006/relationships/image" Target="../media/image79.jpe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Relationship Id="rId27" Type="http://schemas.openxmlformats.org/officeDocument/2006/relationships/image" Target="../media/image87.jpg"/><Relationship Id="rId30" Type="http://schemas.openxmlformats.org/officeDocument/2006/relationships/image" Target="../media/image90.jpeg"/><Relationship Id="rId35" Type="http://schemas.openxmlformats.org/officeDocument/2006/relationships/image" Target="../media/image95.jpeg"/><Relationship Id="rId43" Type="http://schemas.openxmlformats.org/officeDocument/2006/relationships/image" Target="../media/image103.jpeg"/><Relationship Id="rId48" Type="http://schemas.openxmlformats.org/officeDocument/2006/relationships/image" Target="../media/image108.jpg"/><Relationship Id="rId56" Type="http://schemas.openxmlformats.org/officeDocument/2006/relationships/image" Target="../media/image116.jpg"/><Relationship Id="rId64" Type="http://schemas.openxmlformats.org/officeDocument/2006/relationships/image" Target="../media/image124.png"/><Relationship Id="rId69" Type="http://schemas.openxmlformats.org/officeDocument/2006/relationships/image" Target="../media/image129.jpeg"/><Relationship Id="rId8" Type="http://schemas.openxmlformats.org/officeDocument/2006/relationships/image" Target="../media/image68.jpeg"/><Relationship Id="rId51" Type="http://schemas.openxmlformats.org/officeDocument/2006/relationships/image" Target="../media/image111.jpg"/><Relationship Id="rId3" Type="http://schemas.openxmlformats.org/officeDocument/2006/relationships/image" Target="../media/image63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5" Type="http://schemas.openxmlformats.org/officeDocument/2006/relationships/image" Target="../media/image85.jpeg"/><Relationship Id="rId33" Type="http://schemas.openxmlformats.org/officeDocument/2006/relationships/image" Target="../media/image93.jpeg"/><Relationship Id="rId38" Type="http://schemas.openxmlformats.org/officeDocument/2006/relationships/image" Target="../media/image98.jpeg"/><Relationship Id="rId46" Type="http://schemas.openxmlformats.org/officeDocument/2006/relationships/image" Target="../media/image106.jpeg"/><Relationship Id="rId59" Type="http://schemas.openxmlformats.org/officeDocument/2006/relationships/image" Target="../media/image119.jpg"/><Relationship Id="rId67" Type="http://schemas.openxmlformats.org/officeDocument/2006/relationships/image" Target="../media/image127.jpeg"/><Relationship Id="rId20" Type="http://schemas.openxmlformats.org/officeDocument/2006/relationships/image" Target="../media/image80.jpeg"/><Relationship Id="rId41" Type="http://schemas.openxmlformats.org/officeDocument/2006/relationships/image" Target="../media/image101.jpg"/><Relationship Id="rId54" Type="http://schemas.openxmlformats.org/officeDocument/2006/relationships/image" Target="../media/image114.jpg"/><Relationship Id="rId62" Type="http://schemas.openxmlformats.org/officeDocument/2006/relationships/image" Target="../media/image122.jpeg"/><Relationship Id="rId70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5" Type="http://schemas.openxmlformats.org/officeDocument/2006/relationships/image" Target="../media/image75.jpeg"/><Relationship Id="rId23" Type="http://schemas.openxmlformats.org/officeDocument/2006/relationships/image" Target="../media/image83.jpg"/><Relationship Id="rId28" Type="http://schemas.openxmlformats.org/officeDocument/2006/relationships/image" Target="../media/image88.jpg"/><Relationship Id="rId36" Type="http://schemas.openxmlformats.org/officeDocument/2006/relationships/image" Target="../media/image96.jpeg"/><Relationship Id="rId49" Type="http://schemas.openxmlformats.org/officeDocument/2006/relationships/image" Target="../media/image109.jpg"/><Relationship Id="rId57" Type="http://schemas.openxmlformats.org/officeDocument/2006/relationships/image" Target="../media/image117.jpg"/><Relationship Id="rId10" Type="http://schemas.openxmlformats.org/officeDocument/2006/relationships/image" Target="../media/image70.jpeg"/><Relationship Id="rId31" Type="http://schemas.openxmlformats.org/officeDocument/2006/relationships/image" Target="../media/image91.jpeg"/><Relationship Id="rId44" Type="http://schemas.openxmlformats.org/officeDocument/2006/relationships/image" Target="../media/image104.jpeg"/><Relationship Id="rId52" Type="http://schemas.openxmlformats.org/officeDocument/2006/relationships/image" Target="../media/image112.jpg"/><Relationship Id="rId60" Type="http://schemas.openxmlformats.org/officeDocument/2006/relationships/image" Target="../media/image120.jpg"/><Relationship Id="rId65" Type="http://schemas.openxmlformats.org/officeDocument/2006/relationships/image" Target="../media/image125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3" Type="http://schemas.openxmlformats.org/officeDocument/2006/relationships/image" Target="../media/image73.jpeg"/><Relationship Id="rId18" Type="http://schemas.openxmlformats.org/officeDocument/2006/relationships/image" Target="../media/image78.jpg"/><Relationship Id="rId39" Type="http://schemas.openxmlformats.org/officeDocument/2006/relationships/image" Target="../media/image99.jpeg"/><Relationship Id="rId34" Type="http://schemas.openxmlformats.org/officeDocument/2006/relationships/image" Target="../media/image94.jpeg"/><Relationship Id="rId50" Type="http://schemas.openxmlformats.org/officeDocument/2006/relationships/image" Target="../media/image110.jpg"/><Relationship Id="rId55" Type="http://schemas.openxmlformats.org/officeDocument/2006/relationships/image" Target="../media/image11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12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11.png"/><Relationship Id="rId5" Type="http://schemas.openxmlformats.org/officeDocument/2006/relationships/image" Target="../media/image9.jpeg"/><Relationship Id="rId10" Type="http://schemas.openxmlformats.org/officeDocument/2006/relationships/slide" Target="slide3.xml"/><Relationship Id="rId4" Type="http://schemas.openxmlformats.org/officeDocument/2006/relationships/image" Target="../media/image10.jp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slide" Target="slide3.xml"/><Relationship Id="rId4" Type="http://schemas.openxmlformats.org/officeDocument/2006/relationships/image" Target="../media/image4.jpeg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microsoft.com/office/2007/relationships/hdphoto" Target="../media/hdphoto7.wdp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6">
            <a:extLst>
              <a:ext uri="{FF2B5EF4-FFF2-40B4-BE49-F238E27FC236}">
                <a16:creationId xmlns:a16="http://schemas.microsoft.com/office/drawing/2014/main" id="{6CD47DA4-41C0-4981-ACA9-E766C8333B4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40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184635" y="595794"/>
            <a:ext cx="8651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Industry Gearing (HIG) </a:t>
            </a:r>
          </a:p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Products and Capabilities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725" y="569492"/>
            <a:ext cx="1330567" cy="63867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50143"/>
              </p:ext>
            </p:extLst>
          </p:nvPr>
        </p:nvGraphicFramePr>
        <p:xfrm>
          <a:off x="-134814" y="185343"/>
          <a:ext cx="12514383" cy="198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4383">
                  <a:extLst>
                    <a:ext uri="{9D8B030D-6E8A-4147-A177-3AD203B41FA5}">
                      <a16:colId xmlns:a16="http://schemas.microsoft.com/office/drawing/2014/main" val="3298727128"/>
                    </a:ext>
                  </a:extLst>
                </a:gridCol>
              </a:tblGrid>
              <a:tr h="198805">
                <a:tc>
                  <a:txBody>
                    <a:bodyPr/>
                    <a:lstStyle/>
                    <a:p>
                      <a:endParaRPr lang="en-US" sz="700" b="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7427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92891"/>
              </p:ext>
            </p:extLst>
          </p:nvPr>
        </p:nvGraphicFramePr>
        <p:xfrm>
          <a:off x="-134814" y="6714636"/>
          <a:ext cx="12514383" cy="198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4383">
                  <a:extLst>
                    <a:ext uri="{9D8B030D-6E8A-4147-A177-3AD203B41FA5}">
                      <a16:colId xmlns:a16="http://schemas.microsoft.com/office/drawing/2014/main" val="3298727128"/>
                    </a:ext>
                  </a:extLst>
                </a:gridCol>
              </a:tblGrid>
              <a:tr h="198805">
                <a:tc>
                  <a:txBody>
                    <a:bodyPr/>
                    <a:lstStyle/>
                    <a:p>
                      <a:endParaRPr lang="en-US" sz="700" b="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742767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14" b="28301"/>
          <a:stretch/>
        </p:blipFill>
        <p:spPr>
          <a:xfrm>
            <a:off x="0" y="1843804"/>
            <a:ext cx="12192000" cy="406665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9337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3" y="407675"/>
            <a:ext cx="510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USA Product Overview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10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Product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51" b="669"/>
          <a:stretch/>
        </p:blipFill>
        <p:spPr>
          <a:xfrm>
            <a:off x="2934788" y="992450"/>
            <a:ext cx="6287589" cy="5486727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929680" y="3788229"/>
            <a:ext cx="1427576" cy="1150415"/>
            <a:chOff x="4929680" y="3788229"/>
            <a:chExt cx="1427576" cy="1150415"/>
          </a:xfrm>
        </p:grpSpPr>
        <p:sp>
          <p:nvSpPr>
            <p:cNvPr id="8" name="Rectangle 7"/>
            <p:cNvSpPr/>
            <p:nvPr/>
          </p:nvSpPr>
          <p:spPr>
            <a:xfrm>
              <a:off x="4937759" y="3788229"/>
              <a:ext cx="1419497" cy="1150415"/>
            </a:xfrm>
            <a:prstGeom prst="rect">
              <a:avLst/>
            </a:prstGeom>
            <a:solidFill>
              <a:srgbClr val="C00000">
                <a:alpha val="5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9680" y="3788229"/>
              <a:ext cx="432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MC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944983" y="4800145"/>
            <a:ext cx="992776" cy="1150415"/>
            <a:chOff x="3944983" y="4800145"/>
            <a:chExt cx="992776" cy="1150415"/>
          </a:xfrm>
        </p:grpSpPr>
        <p:sp>
          <p:nvSpPr>
            <p:cNvPr id="47" name="Rectangle 46"/>
            <p:cNvSpPr/>
            <p:nvPr/>
          </p:nvSpPr>
          <p:spPr>
            <a:xfrm>
              <a:off x="3944983" y="4800145"/>
              <a:ext cx="992776" cy="1150415"/>
            </a:xfrm>
            <a:prstGeom prst="rect">
              <a:avLst/>
            </a:prstGeom>
            <a:solidFill>
              <a:schemeClr val="accent1">
                <a:lumMod val="75000"/>
                <a:alpha val="5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44983" y="4800145"/>
              <a:ext cx="670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M1..N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453051" y="2734491"/>
            <a:ext cx="970377" cy="850947"/>
            <a:chOff x="6453051" y="2734491"/>
            <a:chExt cx="970377" cy="850947"/>
          </a:xfrm>
        </p:grpSpPr>
        <p:sp>
          <p:nvSpPr>
            <p:cNvPr id="51" name="Rectangle 50"/>
            <p:cNvSpPr/>
            <p:nvPr/>
          </p:nvSpPr>
          <p:spPr>
            <a:xfrm>
              <a:off x="6453051" y="2734491"/>
              <a:ext cx="705395" cy="850947"/>
            </a:xfrm>
            <a:prstGeom prst="rect">
              <a:avLst/>
            </a:prstGeom>
            <a:solidFill>
              <a:srgbClr val="C00000">
                <a:alpha val="55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53051" y="2734491"/>
              <a:ext cx="9703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P-X Series</a:t>
              </a:r>
            </a:p>
          </p:txBody>
        </p:sp>
      </p:grpSp>
      <p:sp>
        <p:nvSpPr>
          <p:cNvPr id="102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hermometerBar"/>
          <p:cNvSpPr/>
          <p:nvPr/>
        </p:nvSpPr>
        <p:spPr>
          <a:xfrm>
            <a:off x="3175000" y="6680200"/>
            <a:ext cx="3256410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4996565" y="1287537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25316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9735580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53933" y="3697411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2630776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10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11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60" name="Rechteck 6">
            <a:hlinkClick r:id="rId10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7366985" y="1285539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2777676"/>
            <a:ext cx="2255788" cy="8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3582051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6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Applications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12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04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Applications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0380" t="-177" r="2954" b="177"/>
          <a:stretch/>
        </p:blipFill>
        <p:spPr>
          <a:xfrm>
            <a:off x="310934" y="1218954"/>
            <a:ext cx="2423475" cy="24234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4918388" y="2421813"/>
            <a:ext cx="907455" cy="0"/>
          </a:xfrm>
          <a:prstGeom prst="straightConnector1">
            <a:avLst/>
          </a:prstGeom>
          <a:ln w="127000">
            <a:solidFill>
              <a:srgbClr val="405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EW Eurodrive - Gearmotors | Industrial Planetary Gearmotors | Heavy  Industrial Speed Reducers | Helical-Bevel Gearmotors | Parallel Helical  Gearmot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0" y="1213378"/>
            <a:ext cx="2636669" cy="240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310933" y="1223762"/>
            <a:ext cx="2423475" cy="392823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6749" y="1210020"/>
            <a:ext cx="25776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NYE Ball Drop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0415" y="1221630"/>
            <a:ext cx="162461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P2 Series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34408" y="1224047"/>
            <a:ext cx="154136" cy="2423199"/>
          </a:xfrm>
          <a:prstGeom prst="rect">
            <a:avLst/>
          </a:prstGeom>
          <a:solidFill>
            <a:srgbClr val="40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896736" y="1247195"/>
            <a:ext cx="1923245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Celebratory orb in Times Square, New York begins a controlled descent to usher in each New Year</a:t>
            </a:r>
          </a:p>
        </p:txBody>
      </p:sp>
      <p:grpSp>
        <p:nvGrpSpPr>
          <p:cNvPr id="3086" name="Group 3085"/>
          <p:cNvGrpSpPr/>
          <p:nvPr/>
        </p:nvGrpSpPr>
        <p:grpSpPr>
          <a:xfrm>
            <a:off x="276749" y="3906262"/>
            <a:ext cx="11301416" cy="2483802"/>
            <a:chOff x="276749" y="3906262"/>
            <a:chExt cx="11301416" cy="2483802"/>
          </a:xfrm>
        </p:grpSpPr>
        <p:sp>
          <p:nvSpPr>
            <p:cNvPr id="113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8822549" y="3906262"/>
              <a:ext cx="2755616" cy="2407891"/>
            </a:xfrm>
            <a:prstGeom prst="rect">
              <a:avLst/>
            </a:prstGeom>
            <a:solidFill>
              <a:srgbClr val="D3E0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1359" t="-183" r="42391" b="183"/>
            <a:stretch/>
          </p:blipFill>
          <p:spPr>
            <a:xfrm>
              <a:off x="310934" y="3906262"/>
              <a:ext cx="2423475" cy="2423475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4920911" y="5117689"/>
              <a:ext cx="907455" cy="0"/>
            </a:xfrm>
            <a:prstGeom prst="straightConnector1">
              <a:avLst/>
            </a:prstGeom>
            <a:ln w="127000">
              <a:solidFill>
                <a:srgbClr val="405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711159" y="3914514"/>
              <a:ext cx="162461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X.e Series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208" b="92468" l="13056" r="87088"/>
                      </a14:imgEffect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0" t="13032" r="12559" b="7907"/>
            <a:stretch/>
          </p:blipFill>
          <p:spPr>
            <a:xfrm>
              <a:off x="8915606" y="4702546"/>
              <a:ext cx="2556497" cy="1488594"/>
            </a:xfrm>
            <a:prstGeom prst="rect">
              <a:avLst/>
            </a:prstGeom>
          </p:spPr>
        </p:pic>
        <p:sp>
          <p:nvSpPr>
            <p:cNvPr id="42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310933" y="5947847"/>
              <a:ext cx="2423475" cy="392823"/>
            </a:xfrm>
            <a:prstGeom prst="rect">
              <a:avLst/>
            </a:prstGeom>
            <a:gradFill>
              <a:gsLst>
                <a:gs pos="100000">
                  <a:srgbClr val="2C353C">
                    <a:alpha val="90000"/>
                  </a:srgbClr>
                </a:gs>
                <a:gs pos="0">
                  <a:srgbClr val="2C353C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6749" y="5934105"/>
              <a:ext cx="2577610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Bucket excavators</a:t>
              </a:r>
            </a:p>
          </p:txBody>
        </p:sp>
        <p:pic>
          <p:nvPicPr>
            <p:cNvPr id="49" name="Picture 2" descr="SEW Eurodrive - Gearmotors | Industrial Planetary Gearmotors | Heavy  Industrial Speed Reducers | Helical-Bevel Gearmotors | Parallel Helical  Gearmoto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4862" y="3906262"/>
              <a:ext cx="2636669" cy="2407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5870787" y="3914514"/>
              <a:ext cx="162461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P2 Series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88543" y="3914420"/>
              <a:ext cx="1927918" cy="17543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Massive mining machines that continuously gather material from Earth’s surface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34408" y="3914514"/>
              <a:ext cx="154136" cy="2423199"/>
            </a:xfrm>
            <a:prstGeom prst="rect">
              <a:avLst/>
            </a:prstGeom>
            <a:solidFill>
              <a:srgbClr val="4051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02335" y="5682178"/>
              <a:ext cx="2180947" cy="70788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Largest built:</a:t>
              </a:r>
            </a:p>
            <a:p>
              <a:r>
                <a:rPr lang="en-US" sz="2000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31,300,000 </a:t>
              </a:r>
              <a:r>
                <a:rPr lang="en-US" sz="2000" dirty="0" err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lbs</a:t>
              </a:r>
              <a:endPara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84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ThermometerBar"/>
          <p:cNvSpPr/>
          <p:nvPr/>
        </p:nvSpPr>
        <p:spPr>
          <a:xfrm>
            <a:off x="3175000" y="6680200"/>
            <a:ext cx="3907692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211" y="1205891"/>
            <a:ext cx="3665913" cy="2431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Applications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13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04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Applications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26762" r="6748"/>
          <a:stretch/>
        </p:blipFill>
        <p:spPr>
          <a:xfrm>
            <a:off x="310934" y="1219875"/>
            <a:ext cx="2423475" cy="2423475"/>
          </a:xfrm>
          <a:prstGeom prst="rect">
            <a:avLst/>
          </a:prstGeom>
        </p:spPr>
      </p:pic>
      <p:sp>
        <p:nvSpPr>
          <p:cNvPr id="20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310933" y="1223762"/>
            <a:ext cx="2423475" cy="392823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34408" y="1214522"/>
            <a:ext cx="154136" cy="2423199"/>
          </a:xfrm>
          <a:prstGeom prst="rect">
            <a:avLst/>
          </a:prstGeom>
          <a:solidFill>
            <a:srgbClr val="40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76749" y="1210020"/>
            <a:ext cx="25776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NASA Launch Pad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88544" y="2675748"/>
            <a:ext cx="2180947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Fuel economy:</a:t>
            </a:r>
          </a:p>
          <a:p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165 gal per mile</a:t>
            </a:r>
          </a:p>
          <a:p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0.006 mpg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88543" y="1191378"/>
            <a:ext cx="1923245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NASA moves their enormous rockets using tracked launch pads (“crawlers”)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918388" y="2421813"/>
            <a:ext cx="907455" cy="0"/>
          </a:xfrm>
          <a:prstGeom prst="straightConnector1">
            <a:avLst/>
          </a:prstGeom>
          <a:ln w="127000">
            <a:solidFill>
              <a:srgbClr val="405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6083980" y="1205891"/>
            <a:ext cx="2065722" cy="392823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45026" y="1191378"/>
            <a:ext cx="220906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 gearing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76749" y="3902512"/>
            <a:ext cx="10255942" cy="2438158"/>
            <a:chOff x="276749" y="3902512"/>
            <a:chExt cx="10255942" cy="2438158"/>
          </a:xfrm>
        </p:grpSpPr>
        <p:sp>
          <p:nvSpPr>
            <p:cNvPr id="96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6079211" y="3902512"/>
              <a:ext cx="4453480" cy="2407891"/>
            </a:xfrm>
            <a:prstGeom prst="rect">
              <a:avLst/>
            </a:prstGeom>
            <a:solidFill>
              <a:srgbClr val="D3E0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/>
            <a:srcRect l="15482" t="-167" r="21984" b="167"/>
            <a:stretch/>
          </p:blipFill>
          <p:spPr>
            <a:xfrm>
              <a:off x="310933" y="3905597"/>
              <a:ext cx="2423475" cy="2423475"/>
            </a:xfrm>
            <a:prstGeom prst="rect">
              <a:avLst/>
            </a:prstGeom>
          </p:spPr>
        </p:pic>
        <p:sp>
          <p:nvSpPr>
            <p:cNvPr id="32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310933" y="5947847"/>
              <a:ext cx="2423475" cy="392823"/>
            </a:xfrm>
            <a:prstGeom prst="rect">
              <a:avLst/>
            </a:prstGeom>
            <a:gradFill>
              <a:gsLst>
                <a:gs pos="100000">
                  <a:srgbClr val="2C353C">
                    <a:alpha val="90000"/>
                  </a:srgbClr>
                </a:gs>
                <a:gs pos="0">
                  <a:srgbClr val="2C353C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6749" y="5934105"/>
              <a:ext cx="2577610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Smelting Hoists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34408" y="3914514"/>
              <a:ext cx="154136" cy="2423199"/>
            </a:xfrm>
            <a:prstGeom prst="rect">
              <a:avLst/>
            </a:prstGeom>
            <a:solidFill>
              <a:srgbClr val="4051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920911" y="5117689"/>
              <a:ext cx="907455" cy="0"/>
            </a:xfrm>
            <a:prstGeom prst="straightConnector1">
              <a:avLst/>
            </a:prstGeom>
            <a:ln w="127000">
              <a:solidFill>
                <a:srgbClr val="405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888543" y="3923301"/>
              <a:ext cx="1927918" cy="17543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Crane drives in the steel industry must be strong, reliable, and able to withstand hot temperatures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335" b="88338" l="11608" r="94980">
                          <a14:foregroundMark x1="13333" y1="62332" x2="13647" y2="63807"/>
                          <a14:foregroundMark x1="26667" y1="36863" x2="39765" y2="34987"/>
                          <a14:foregroundMark x1="40471" y1="33914" x2="46431" y2="30831"/>
                          <a14:foregroundMark x1="52392" y1="37131" x2="54667" y2="36863"/>
                          <a14:foregroundMark x1="90431" y1="44772" x2="87686" y2="42493"/>
                          <a14:foregroundMark x1="85725" y1="31635" x2="74902" y2="31367"/>
                          <a14:foregroundMark x1="74588" y1="30831" x2="72549" y2="31501"/>
                          <a14:foregroundMark x1="65725" y1="37399" x2="66275" y2="37534"/>
                          <a14:foregroundMark x1="70667" y1="39678" x2="69882" y2="39544"/>
                          <a14:foregroundMark x1="87137" y1="42627" x2="86039" y2="42091"/>
                          <a14:foregroundMark x1="55373" y1="34316" x2="52941" y2="34584"/>
                          <a14:foregroundMark x1="24549" y1="36729" x2="19373" y2="36863"/>
                          <a14:foregroundMark x1="18667" y1="36729" x2="18353" y2="36729"/>
                          <a14:foregroundMark x1="41647" y1="32976" x2="40392" y2="32842"/>
                          <a14:foregroundMark x1="17961" y1="77882" x2="12941" y2="79357"/>
                          <a14:foregroundMark x1="15373" y1="61126" x2="13333" y2="61260"/>
                          <a14:foregroundMark x1="50824" y1="34182" x2="50980" y2="38472"/>
                          <a14:backgroundMark x1="49647" y1="35925" x2="49804" y2="36997"/>
                          <a14:backgroundMark x1="44627" y1="34316" x2="46196" y2="34450"/>
                        </a14:backgroundRemoval>
                      </a14:imgEffect>
                      <a14:imgEffect>
                        <a14:brightnessContrast contrast="25000"/>
                      </a14:imgEffect>
                    </a14:imgLayer>
                  </a14:imgProps>
                </a:ext>
              </a:extLst>
            </a:blip>
            <a:srcRect l="9812" t="20823" r="2838" b="8234"/>
            <a:stretch/>
          </p:blipFill>
          <p:spPr>
            <a:xfrm>
              <a:off x="6106919" y="4175126"/>
              <a:ext cx="4425772" cy="210317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79211" y="3927473"/>
              <a:ext cx="2209060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X.e/HC Series</a:t>
              </a:r>
            </a:p>
          </p:txBody>
        </p:sp>
      </p:grpSp>
      <p:sp>
        <p:nvSpPr>
          <p:cNvPr id="94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hermometerBar"/>
          <p:cNvSpPr/>
          <p:nvPr/>
        </p:nvSpPr>
        <p:spPr>
          <a:xfrm>
            <a:off x="3175000" y="6680200"/>
            <a:ext cx="4233334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5920607" y="1209522"/>
            <a:ext cx="2919409" cy="2407891"/>
          </a:xfrm>
          <a:prstGeom prst="rect">
            <a:avLst/>
          </a:prstGeom>
          <a:solidFill>
            <a:srgbClr val="D3E0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Applications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14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04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Applications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10933" y="1477117"/>
            <a:ext cx="2165567" cy="2165567"/>
          </a:xfrm>
          <a:prstGeom prst="rect">
            <a:avLst/>
          </a:prstGeom>
        </p:spPr>
      </p:pic>
      <p:sp>
        <p:nvSpPr>
          <p:cNvPr id="17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310933" y="1223762"/>
            <a:ext cx="2423475" cy="392823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4408" y="1214522"/>
            <a:ext cx="154136" cy="2423199"/>
          </a:xfrm>
          <a:prstGeom prst="rect">
            <a:avLst/>
          </a:prstGeom>
          <a:solidFill>
            <a:srgbClr val="40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6749" y="1210020"/>
            <a:ext cx="25776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Bucket elevators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8544" y="2675748"/>
            <a:ext cx="2457659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Common design:</a:t>
            </a:r>
          </a:p>
          <a:p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Aux. drives and backstops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88543" y="1209134"/>
            <a:ext cx="1923245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“vertical conveyor” commonly moves grain and crushed rock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918388" y="2421813"/>
            <a:ext cx="907455" cy="0"/>
          </a:xfrm>
          <a:prstGeom prst="straightConnector1">
            <a:avLst/>
          </a:prstGeom>
          <a:ln w="127000">
            <a:solidFill>
              <a:srgbClr val="405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1" b="89987" l="2594" r="96816">
                        <a14:foregroundMark x1="4953" y1="48465" x2="5660" y2="52737"/>
                        <a14:foregroundMark x1="12264" y1="47397" x2="5307" y2="47664"/>
                        <a14:foregroundMark x1="14858" y1="48064" x2="7901" y2="48465"/>
                        <a14:foregroundMark x1="5660" y1="52737" x2="6250" y2="56742"/>
                        <a14:foregroundMark x1="72524" y1="60481" x2="73821" y2="61816"/>
                        <a14:foregroundMark x1="73585" y1="62750" x2="72052" y2="63818"/>
                        <a14:foregroundMark x1="74410" y1="62083" x2="74057" y2="63418"/>
                        <a14:foregroundMark x1="74646" y1="62216" x2="74646" y2="63284"/>
                        <a14:foregroundMark x1="9552" y1="45928" x2="5660" y2="45928"/>
                        <a14:backgroundMark x1="75236" y1="61949" x2="75236" y2="62350"/>
                      </a14:backgroundRemoval>
                    </a14:imgEffect>
                  </a14:imgLayer>
                </a14:imgProps>
              </a:ext>
            </a:extLst>
          </a:blip>
          <a:srcRect b="9121"/>
          <a:stretch/>
        </p:blipFill>
        <p:spPr>
          <a:xfrm>
            <a:off x="5967955" y="1316557"/>
            <a:ext cx="2794812" cy="22433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932443" y="1181539"/>
            <a:ext cx="235582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X.e Bucket Elevator Series</a:t>
            </a:r>
          </a:p>
        </p:txBody>
      </p:sp>
      <p:sp>
        <p:nvSpPr>
          <p:cNvPr id="88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hermometerBar"/>
          <p:cNvSpPr/>
          <p:nvPr/>
        </p:nvSpPr>
        <p:spPr>
          <a:xfrm>
            <a:off x="3175000" y="6680200"/>
            <a:ext cx="4558974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276749" y="3882699"/>
            <a:ext cx="11470095" cy="2457971"/>
            <a:chOff x="276749" y="3882699"/>
            <a:chExt cx="11470095" cy="2457971"/>
          </a:xfrm>
        </p:grpSpPr>
        <p:sp>
          <p:nvSpPr>
            <p:cNvPr id="92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5931628" y="3886794"/>
              <a:ext cx="2926904" cy="2427360"/>
            </a:xfrm>
            <a:prstGeom prst="rect">
              <a:avLst/>
            </a:prstGeom>
            <a:solidFill>
              <a:srgbClr val="D3E0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0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8991228" y="3906262"/>
              <a:ext cx="2755616" cy="2407891"/>
            </a:xfrm>
            <a:prstGeom prst="rect">
              <a:avLst/>
            </a:prstGeom>
            <a:solidFill>
              <a:srgbClr val="D3E0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78" b="95230" l="1687" r="84337">
                          <a14:foregroundMark x1="13614" y1="79387" x2="16386" y2="89097"/>
                          <a14:foregroundMark x1="12048" y1="86882" x2="5542" y2="86542"/>
                          <a14:foregroundMark x1="19277" y1="74617" x2="32169" y2="78535"/>
                          <a14:foregroundMark x1="5301" y1="88075" x2="3253" y2="880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63"/>
            <a:stretch/>
          </p:blipFill>
          <p:spPr>
            <a:xfrm>
              <a:off x="5921423" y="3895005"/>
              <a:ext cx="2918594" cy="243921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15482" t="-167" r="21984" b="167"/>
            <a:stretch/>
          </p:blipFill>
          <p:spPr>
            <a:xfrm>
              <a:off x="310933" y="3905597"/>
              <a:ext cx="2423475" cy="242347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/>
            <a:srcRect l="23472" t="-203" r="1528" b="203"/>
            <a:stretch/>
          </p:blipFill>
          <p:spPr>
            <a:xfrm>
              <a:off x="310933" y="3904932"/>
              <a:ext cx="2444914" cy="2422660"/>
            </a:xfrm>
            <a:prstGeom prst="rect">
              <a:avLst/>
            </a:prstGeom>
          </p:spPr>
        </p:pic>
        <p:sp>
          <p:nvSpPr>
            <p:cNvPr id="22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310933" y="5947847"/>
              <a:ext cx="2423475" cy="392823"/>
            </a:xfrm>
            <a:prstGeom prst="rect">
              <a:avLst/>
            </a:prstGeom>
            <a:gradFill>
              <a:gsLst>
                <a:gs pos="100000">
                  <a:srgbClr val="2C353C">
                    <a:alpha val="90000"/>
                  </a:srgbClr>
                </a:gs>
                <a:gs pos="0">
                  <a:srgbClr val="2C353C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6749" y="5934105"/>
              <a:ext cx="2577610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Ball mills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34408" y="3914514"/>
              <a:ext cx="154136" cy="2426156"/>
            </a:xfrm>
            <a:prstGeom prst="rect">
              <a:avLst/>
            </a:prstGeom>
            <a:solidFill>
              <a:srgbClr val="4051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920911" y="5117689"/>
              <a:ext cx="907455" cy="0"/>
            </a:xfrm>
            <a:prstGeom prst="straightConnector1">
              <a:avLst/>
            </a:prstGeom>
            <a:ln w="127000">
              <a:solidFill>
                <a:srgbClr val="405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888543" y="3941334"/>
              <a:ext cx="1927918" cy="230832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Ball mills are huge rotating machines that pulverize material (often rock) using golf-ball-sized metal shot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20608" y="3882699"/>
              <a:ext cx="2209060" cy="132343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Segmented</a:t>
              </a:r>
            </a:p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Girth</a:t>
              </a:r>
            </a:p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Gear</a:t>
              </a:r>
            </a:p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(SGG)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32238" y="3914514"/>
              <a:ext cx="1624613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X.e Series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208" b="92468" l="13056" r="87088"/>
                      </a14:imgEffect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0" t="13032" r="12559" b="7907"/>
            <a:stretch/>
          </p:blipFill>
          <p:spPr>
            <a:xfrm>
              <a:off x="9084285" y="4702546"/>
              <a:ext cx="2556497" cy="1488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3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6079211" y="1141205"/>
            <a:ext cx="2755616" cy="2622363"/>
          </a:xfrm>
          <a:prstGeom prst="rect">
            <a:avLst/>
          </a:prstGeom>
          <a:solidFill>
            <a:srgbClr val="D3E0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7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9013148" y="1141205"/>
            <a:ext cx="2755616" cy="2622363"/>
          </a:xfrm>
          <a:prstGeom prst="rect">
            <a:avLst/>
          </a:prstGeom>
          <a:solidFill>
            <a:srgbClr val="D3E0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3323" y="1226271"/>
            <a:ext cx="2428196" cy="2428196"/>
            <a:chOff x="3610160" y="2863005"/>
            <a:chExt cx="2428196" cy="24281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6713" r="16713"/>
            <a:stretch/>
          </p:blipFill>
          <p:spPr>
            <a:xfrm>
              <a:off x="3610160" y="2863005"/>
              <a:ext cx="2428196" cy="242819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9400545">
              <a:off x="4815428" y="3770028"/>
              <a:ext cx="512519" cy="1164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5" t="15342" r="38928" b="24250"/>
          <a:stretch/>
        </p:blipFill>
        <p:spPr>
          <a:xfrm>
            <a:off x="6258758" y="1184139"/>
            <a:ext cx="2312528" cy="2649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Applications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15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04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Applications</a:t>
            </a:r>
          </a:p>
        </p:txBody>
      </p:sp>
      <p:sp>
        <p:nvSpPr>
          <p:cNvPr id="17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310933" y="1223762"/>
            <a:ext cx="2423475" cy="392823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4408" y="1214522"/>
            <a:ext cx="154136" cy="2423199"/>
          </a:xfrm>
          <a:prstGeom prst="rect">
            <a:avLst/>
          </a:prstGeom>
          <a:solidFill>
            <a:srgbClr val="40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6749" y="1210020"/>
            <a:ext cx="101068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Mixers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8543" y="2963375"/>
            <a:ext cx="245765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external forces possible</a:t>
            </a:r>
            <a:endParaRPr lang="en-US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88543" y="1229478"/>
            <a:ext cx="1923245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Many industries use large mixers to combine materials and speed chemical reactions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918388" y="2421813"/>
            <a:ext cx="907455" cy="0"/>
          </a:xfrm>
          <a:prstGeom prst="straightConnector1">
            <a:avLst/>
          </a:prstGeom>
          <a:ln w="127000">
            <a:solidFill>
              <a:srgbClr val="405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99906" y="1211954"/>
            <a:ext cx="2032307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X.e/HM Agitator</a:t>
            </a:r>
          </a:p>
          <a:p>
            <a:r>
              <a:rPr lang="en-US" sz="20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99349" l="3254" r="94970">
                        <a14:foregroundMark x1="18738" y1="68229" x2="18836" y2="75521"/>
                        <a14:foregroundMark x1="18146" y1="64583" x2="18245" y2="66276"/>
                        <a14:foregroundMark x1="19034" y1="75651" x2="18639" y2="83333"/>
                        <a14:foregroundMark x1="19132" y1="84766" x2="51085" y2="91016"/>
                        <a14:foregroundMark x1="54734" y1="91276" x2="53846" y2="70182"/>
                        <a14:foregroundMark x1="60158" y1="69141" x2="74063" y2="67708"/>
                        <a14:foregroundMark x1="72189" y1="69141" x2="91026" y2="60156"/>
                        <a14:foregroundMark x1="56213" y1="82813" x2="60947" y2="91016"/>
                        <a14:foregroundMark x1="61440" y1="94010" x2="70513" y2="91797"/>
                        <a14:foregroundMark x1="71696" y1="80339" x2="77712" y2="82161"/>
                        <a14:foregroundMark x1="70316" y1="81771" x2="73373" y2="82161"/>
                        <a14:foregroundMark x1="49408" y1="76823" x2="41420" y2="75911"/>
                        <a14:foregroundMark x1="42899" y1="70313" x2="42899" y2="72656"/>
                        <a14:foregroundMark x1="45266" y1="70703" x2="45957" y2="74089"/>
                        <a14:foregroundMark x1="41913" y1="76042" x2="24753" y2="82031"/>
                        <a14:foregroundMark x1="76726" y1="89974" x2="77613" y2="84505"/>
                        <a14:foregroundMark x1="80375" y1="83464" x2="82840" y2="80078"/>
                        <a14:foregroundMark x1="82347" y1="69531" x2="82347" y2="73958"/>
                        <a14:foregroundMark x1="82150" y1="71224" x2="78008" y2="73307"/>
                        <a14:foregroundMark x1="85010" y1="67708" x2="86292" y2="80859"/>
                        <a14:foregroundMark x1="86391" y1="66016" x2="86686" y2="71484"/>
                        <a14:foregroundMark x1="90730" y1="87630" x2="72682" y2="94792"/>
                        <a14:foregroundMark x1="90039" y1="84635" x2="89053" y2="85938"/>
                        <a14:foregroundMark x1="90335" y1="84505" x2="88166" y2="82292"/>
                        <a14:foregroundMark x1="90927" y1="84505" x2="89546" y2="82031"/>
                        <a14:foregroundMark x1="88659" y1="82161" x2="87475" y2="80469"/>
                        <a14:foregroundMark x1="91026" y1="83203" x2="91321" y2="84375"/>
                        <a14:foregroundMark x1="89546" y1="82292" x2="87771" y2="80729"/>
                        <a14:backgroundMark x1="16174" y1="48307" x2="16174" y2="50130"/>
                        <a14:backgroundMark x1="15976" y1="47917" x2="16371" y2="49219"/>
                        <a14:backgroundMark x1="91913" y1="90365" x2="79487" y2="95833"/>
                        <a14:backgroundMark x1="79586" y1="96484" x2="76627" y2="97135"/>
                        <a14:backgroundMark x1="77219" y1="97005" x2="75740" y2="97526"/>
                        <a14:backgroundMark x1="91124" y1="62760" x2="87968" y2="64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7593" y="1878541"/>
            <a:ext cx="2434000" cy="18435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067593" y="1220118"/>
            <a:ext cx="2032307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ML..V..N Series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276749" y="3902386"/>
            <a:ext cx="8558078" cy="2506842"/>
            <a:chOff x="276749" y="3902386"/>
            <a:chExt cx="8558078" cy="2506842"/>
          </a:xfrm>
        </p:grpSpPr>
        <p:sp>
          <p:nvSpPr>
            <p:cNvPr id="96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6079211" y="3902386"/>
              <a:ext cx="2755616" cy="2506842"/>
            </a:xfrm>
            <a:prstGeom prst="rect">
              <a:avLst/>
            </a:prstGeom>
            <a:solidFill>
              <a:srgbClr val="D3E0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19133" r="24617"/>
            <a:stretch/>
          </p:blipFill>
          <p:spPr>
            <a:xfrm>
              <a:off x="313323" y="3914514"/>
              <a:ext cx="2435855" cy="2435855"/>
            </a:xfrm>
            <a:prstGeom prst="rect">
              <a:avLst/>
            </a:prstGeom>
          </p:spPr>
        </p:pic>
        <p:sp>
          <p:nvSpPr>
            <p:cNvPr id="22" name="Rechteck 28">
              <a:hlinkClick r:id="" action="ppaction://noaction"/>
              <a:extLst>
                <a:ext uri="{FF2B5EF4-FFF2-40B4-BE49-F238E27FC236}">
                  <a16:creationId xmlns:a16="http://schemas.microsoft.com/office/drawing/2014/main" id="{35F9A744-1711-8EB3-A07C-89FAC5710018}"/>
                </a:ext>
              </a:extLst>
            </p:cNvPr>
            <p:cNvSpPr>
              <a:spLocks/>
            </p:cNvSpPr>
            <p:nvPr/>
          </p:nvSpPr>
          <p:spPr>
            <a:xfrm>
              <a:off x="310933" y="5947847"/>
              <a:ext cx="2423475" cy="392823"/>
            </a:xfrm>
            <a:prstGeom prst="rect">
              <a:avLst/>
            </a:prstGeom>
            <a:gradFill>
              <a:gsLst>
                <a:gs pos="100000">
                  <a:srgbClr val="2C353C">
                    <a:alpha val="90000"/>
                  </a:srgbClr>
                </a:gs>
                <a:gs pos="0">
                  <a:srgbClr val="2C353C">
                    <a:alpha val="3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6749" y="5934105"/>
              <a:ext cx="2577610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Pumps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34408" y="3914515"/>
              <a:ext cx="154136" cy="2435854"/>
            </a:xfrm>
            <a:prstGeom prst="rect">
              <a:avLst/>
            </a:prstGeom>
            <a:solidFill>
              <a:srgbClr val="4051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920911" y="5117689"/>
              <a:ext cx="907455" cy="0"/>
            </a:xfrm>
            <a:prstGeom prst="straightConnector1">
              <a:avLst/>
            </a:prstGeom>
            <a:ln w="127000">
              <a:solidFill>
                <a:srgbClr val="4051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888543" y="3951260"/>
              <a:ext cx="1927918" cy="175432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Pumps are used in nearly every industry to move liquid and semi-liquid material in a controlled way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99906" y="3905673"/>
              <a:ext cx="2209060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M1..N Series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14" b="99324" l="437" r="98399">
                          <a14:backgroundMark x1="57933" y1="8108" x2="57351" y2="8784"/>
                        </a14:backgroundRemoval>
                      </a14:imgEffect>
                      <a14:imgEffect>
                        <a14:saturation sat="8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76392" y="4412575"/>
              <a:ext cx="2172600" cy="1872168"/>
            </a:xfrm>
            <a:prstGeom prst="rect">
              <a:avLst/>
            </a:prstGeom>
          </p:spPr>
        </p:pic>
      </p:grpSp>
      <p:sp>
        <p:nvSpPr>
          <p:cNvPr id="92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hermometerBar"/>
          <p:cNvSpPr/>
          <p:nvPr/>
        </p:nvSpPr>
        <p:spPr>
          <a:xfrm>
            <a:off x="3175000" y="6680200"/>
            <a:ext cx="4884615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4996565" y="1287537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25316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7372415" y="1286055"/>
            <a:ext cx="2252370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53933" y="3697411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2630776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10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16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60" name="Rechteck 6">
            <a:hlinkClick r:id="rId10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9737838" y="1286055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2777676"/>
            <a:ext cx="2255788" cy="8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5210256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2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7054" y="333475"/>
            <a:ext cx="11824314" cy="6239063"/>
            <a:chOff x="167054" y="333475"/>
            <a:chExt cx="11824314" cy="6239063"/>
          </a:xfrm>
        </p:grpSpPr>
        <p:sp>
          <p:nvSpPr>
            <p:cNvPr id="48" name="Rectangle 47"/>
            <p:cNvSpPr/>
            <p:nvPr/>
          </p:nvSpPr>
          <p:spPr>
            <a:xfrm>
              <a:off x="10662082" y="333659"/>
              <a:ext cx="1329286" cy="6236270"/>
            </a:xfrm>
            <a:prstGeom prst="rect">
              <a:avLst/>
            </a:prstGeom>
            <a:solidFill>
              <a:srgbClr val="475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7054" y="333475"/>
              <a:ext cx="10495028" cy="6239063"/>
              <a:chOff x="1063764" y="481229"/>
              <a:chExt cx="10064473" cy="59831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206" r="21786" b="21244"/>
              <a:stretch/>
            </p:blipFill>
            <p:spPr>
              <a:xfrm>
                <a:off x="1063764" y="481229"/>
                <a:ext cx="10064473" cy="5983108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67921" y="502260"/>
                <a:ext cx="2992159" cy="172444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125213" y="514645"/>
                <a:ext cx="3322500" cy="702662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</a:t>
            </a:r>
            <a:r>
              <a:rPr lang="en-US" sz="3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DriveRadar</a:t>
            </a:r>
            <a:r>
              <a:rPr lang="en-US" sz="3200" b="1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®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17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05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HIG + Automation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369" y="1101043"/>
            <a:ext cx="3662455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Condition monitoring and 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maintenance forecasts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 units 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767259" y="2421773"/>
            <a:ext cx="2910753" cy="1872407"/>
            <a:chOff x="767259" y="2421773"/>
            <a:chExt cx="2910753" cy="1872407"/>
          </a:xfrm>
        </p:grpSpPr>
        <p:grpSp>
          <p:nvGrpSpPr>
            <p:cNvPr id="13" name="Group 12"/>
            <p:cNvGrpSpPr/>
            <p:nvPr/>
          </p:nvGrpSpPr>
          <p:grpSpPr>
            <a:xfrm>
              <a:off x="767259" y="2421773"/>
              <a:ext cx="1588002" cy="1872407"/>
              <a:chOff x="849804" y="1241086"/>
              <a:chExt cx="1588002" cy="187240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2"/>
              <a:srcRect l="13408" t="78406" r="76622" b="241"/>
              <a:stretch/>
            </p:blipFill>
            <p:spPr>
              <a:xfrm>
                <a:off x="928055" y="1241086"/>
                <a:ext cx="1484768" cy="1872407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849804" y="1425224"/>
                <a:ext cx="1588002" cy="255621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Vibration sensor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flipV="1">
              <a:off x="1239351" y="2563370"/>
              <a:ext cx="2438661" cy="459310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1041698" y="4454269"/>
            <a:ext cx="2794118" cy="1872407"/>
            <a:chOff x="1041698" y="4454269"/>
            <a:chExt cx="2794118" cy="1872407"/>
          </a:xfrm>
        </p:grpSpPr>
        <p:grpSp>
          <p:nvGrpSpPr>
            <p:cNvPr id="14" name="Group 13"/>
            <p:cNvGrpSpPr/>
            <p:nvPr/>
          </p:nvGrpSpPr>
          <p:grpSpPr>
            <a:xfrm>
              <a:off x="1041698" y="4454269"/>
              <a:ext cx="1629624" cy="1872407"/>
              <a:chOff x="1271638" y="4454269"/>
              <a:chExt cx="1629624" cy="187240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64110" t="78406" r="24947" b="241"/>
              <a:stretch/>
            </p:blipFill>
            <p:spPr>
              <a:xfrm>
                <a:off x="1271638" y="4454269"/>
                <a:ext cx="1629624" cy="187240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1446428" y="4554244"/>
                <a:ext cx="1358919" cy="346229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Oil temperature sensor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1530141" y="5092575"/>
              <a:ext cx="2305675" cy="473724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7966365" y="407675"/>
            <a:ext cx="2981725" cy="1510692"/>
            <a:chOff x="7966365" y="407675"/>
            <a:chExt cx="2981725" cy="1510692"/>
          </a:xfrm>
        </p:grpSpPr>
        <p:grpSp>
          <p:nvGrpSpPr>
            <p:cNvPr id="12" name="Group 11"/>
            <p:cNvGrpSpPr/>
            <p:nvPr/>
          </p:nvGrpSpPr>
          <p:grpSpPr>
            <a:xfrm>
              <a:off x="9623382" y="407675"/>
              <a:ext cx="1324708" cy="1510692"/>
              <a:chOff x="9575716" y="407675"/>
              <a:chExt cx="1116429" cy="12731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2"/>
              <a:srcRect l="380" t="78406" r="89328" b="241"/>
              <a:stretch/>
            </p:blipFill>
            <p:spPr>
              <a:xfrm>
                <a:off x="9593085" y="407675"/>
                <a:ext cx="1042139" cy="1273170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9575716" y="444441"/>
                <a:ext cx="1116429" cy="255621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Oil level sensor</a:t>
                </a:r>
              </a:p>
            </p:txBody>
          </p:sp>
        </p:grpSp>
        <p:cxnSp>
          <p:nvCxnSpPr>
            <p:cNvPr id="63" name="Straight Connector 62"/>
            <p:cNvCxnSpPr/>
            <p:nvPr/>
          </p:nvCxnSpPr>
          <p:spPr>
            <a:xfrm>
              <a:off x="7966365" y="515380"/>
              <a:ext cx="1862101" cy="379273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5718206" y="3963250"/>
            <a:ext cx="2979197" cy="2527249"/>
            <a:chOff x="5718206" y="3963250"/>
            <a:chExt cx="2979197" cy="2527249"/>
          </a:xfrm>
        </p:grpSpPr>
        <p:grpSp>
          <p:nvGrpSpPr>
            <p:cNvPr id="18" name="Group 17"/>
            <p:cNvGrpSpPr/>
            <p:nvPr/>
          </p:nvGrpSpPr>
          <p:grpSpPr>
            <a:xfrm>
              <a:off x="6115835" y="5241120"/>
              <a:ext cx="2581568" cy="1249379"/>
              <a:chOff x="6115835" y="5241120"/>
              <a:chExt cx="2581568" cy="1249379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26936" t="83547" r="64613" b="2206"/>
              <a:stretch/>
            </p:blipFill>
            <p:spPr>
              <a:xfrm>
                <a:off x="7438972" y="5241120"/>
                <a:ext cx="1258431" cy="1249379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6115835" y="6092782"/>
                <a:ext cx="1358919" cy="346229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Inductive speed sensor</a:t>
                </a:r>
              </a:p>
            </p:txBody>
          </p:sp>
        </p:grpSp>
        <p:cxnSp>
          <p:nvCxnSpPr>
            <p:cNvPr id="65" name="Straight Connector 64"/>
            <p:cNvCxnSpPr/>
            <p:nvPr/>
          </p:nvCxnSpPr>
          <p:spPr>
            <a:xfrm>
              <a:off x="5718206" y="3963250"/>
              <a:ext cx="1831944" cy="1402500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8665397" y="4454269"/>
            <a:ext cx="1710813" cy="1872407"/>
            <a:chOff x="8665397" y="4454269"/>
            <a:chExt cx="1710813" cy="1872407"/>
          </a:xfrm>
        </p:grpSpPr>
        <p:grpSp>
          <p:nvGrpSpPr>
            <p:cNvPr id="16" name="Group 15"/>
            <p:cNvGrpSpPr/>
            <p:nvPr/>
          </p:nvGrpSpPr>
          <p:grpSpPr>
            <a:xfrm>
              <a:off x="8809960" y="4454269"/>
              <a:ext cx="1566250" cy="1872407"/>
              <a:chOff x="8809960" y="4454269"/>
              <a:chExt cx="1566250" cy="187240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8759" t="78406" r="50724" b="241"/>
              <a:stretch/>
            </p:blipFill>
            <p:spPr>
              <a:xfrm>
                <a:off x="8809960" y="4454269"/>
                <a:ext cx="1566250" cy="1872407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8939814" y="4573565"/>
                <a:ext cx="1189607" cy="346229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Cabling</a:t>
                </a:r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8665397" y="4540310"/>
              <a:ext cx="422247" cy="489902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9890653" y="3643302"/>
            <a:ext cx="1934403" cy="2105649"/>
            <a:chOff x="9890653" y="3643302"/>
            <a:chExt cx="1934403" cy="2105649"/>
          </a:xfrm>
        </p:grpSpPr>
        <p:grpSp>
          <p:nvGrpSpPr>
            <p:cNvPr id="15" name="Group 14"/>
            <p:cNvGrpSpPr/>
            <p:nvPr/>
          </p:nvGrpSpPr>
          <p:grpSpPr>
            <a:xfrm>
              <a:off x="10431262" y="4089878"/>
              <a:ext cx="1393794" cy="1659073"/>
              <a:chOff x="10431262" y="4089878"/>
              <a:chExt cx="1393794" cy="1659073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77930" t="83456" r="12711" b="1574"/>
              <a:stretch/>
            </p:blipFill>
            <p:spPr>
              <a:xfrm>
                <a:off x="10431262" y="4436199"/>
                <a:ext cx="1393794" cy="1312752"/>
              </a:xfrm>
              <a:prstGeom prst="rect">
                <a:avLst/>
              </a:prstGeom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10440140" y="4089878"/>
                <a:ext cx="1313895" cy="346229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Ambient temp. sensor</a:t>
                </a: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9890653" y="3643302"/>
              <a:ext cx="709257" cy="9206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9551986" y="2058594"/>
            <a:ext cx="2243599" cy="1872407"/>
            <a:chOff x="9551986" y="2058594"/>
            <a:chExt cx="2243599" cy="1872407"/>
          </a:xfrm>
        </p:grpSpPr>
        <p:grpSp>
          <p:nvGrpSpPr>
            <p:cNvPr id="21" name="Group 20"/>
            <p:cNvGrpSpPr/>
            <p:nvPr/>
          </p:nvGrpSpPr>
          <p:grpSpPr>
            <a:xfrm>
              <a:off x="10211228" y="2058594"/>
              <a:ext cx="1584357" cy="1872407"/>
              <a:chOff x="10255618" y="2058594"/>
              <a:chExt cx="1584357" cy="187240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51586" t="78406" r="37775" b="241"/>
              <a:stretch/>
            </p:blipFill>
            <p:spPr>
              <a:xfrm>
                <a:off x="10255618" y="2058594"/>
                <a:ext cx="1584357" cy="1872407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10377215" y="2159750"/>
                <a:ext cx="1358919" cy="346229"/>
              </a:xfrm>
              <a:prstGeom prst="rect">
                <a:avLst/>
              </a:prstGeom>
              <a:solidFill>
                <a:srgbClr val="475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Edge Processing Unit 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9551986" y="2458260"/>
              <a:ext cx="914313" cy="228994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hermometerBar"/>
          <p:cNvSpPr/>
          <p:nvPr/>
        </p:nvSpPr>
        <p:spPr>
          <a:xfrm>
            <a:off x="3175000" y="6680200"/>
            <a:ext cx="5535898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stead of glass 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5" y="325046"/>
            <a:ext cx="11824314" cy="623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18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05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HIG + Automation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5476" y="3145739"/>
            <a:ext cx="463549" cy="215444"/>
          </a:xfrm>
          <a:prstGeom prst="rect">
            <a:avLst/>
          </a:prstGeom>
          <a:solidFill>
            <a:srgbClr val="414A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6671" y="3148914"/>
            <a:ext cx="492125" cy="285197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09600" y="2604145"/>
            <a:ext cx="492125" cy="253356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76671" y="2550954"/>
            <a:ext cx="492125" cy="306547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743742" y="2577549"/>
            <a:ext cx="510508" cy="279952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333659" y="2604145"/>
            <a:ext cx="492125" cy="253356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301741" y="2604041"/>
            <a:ext cx="555959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Oil level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63932" y="2542530"/>
            <a:ext cx="66618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Electronics temp.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174629" y="4016375"/>
            <a:ext cx="492125" cy="248920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04385" y="4016375"/>
            <a:ext cx="492125" cy="248920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538871" y="2952579"/>
            <a:ext cx="969629" cy="114472"/>
          </a:xfrm>
          <a:prstGeom prst="rect">
            <a:avLst/>
          </a:prstGeom>
          <a:solidFill>
            <a:srgbClr val="50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538871" y="2376243"/>
            <a:ext cx="969629" cy="114472"/>
          </a:xfrm>
          <a:prstGeom prst="rect">
            <a:avLst/>
          </a:prstGeom>
          <a:solidFill>
            <a:srgbClr val="50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216400" y="2704227"/>
            <a:ext cx="361950" cy="114472"/>
          </a:xfrm>
          <a:prstGeom prst="rect">
            <a:avLst/>
          </a:prstGeom>
          <a:solidFill>
            <a:srgbClr val="50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178300" y="3286913"/>
            <a:ext cx="361950" cy="114472"/>
          </a:xfrm>
          <a:prstGeom prst="rect">
            <a:avLst/>
          </a:prstGeom>
          <a:solidFill>
            <a:srgbClr val="50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143241" y="2650021"/>
            <a:ext cx="555959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145846" y="3236427"/>
            <a:ext cx="555959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30467" y="2539449"/>
            <a:ext cx="58787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Gearbox temp.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9767" y="2553241"/>
            <a:ext cx="57880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 temp.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03251" y="3155602"/>
            <a:ext cx="510508" cy="279952"/>
          </a:xfrm>
          <a:prstGeom prst="rect">
            <a:avLst/>
          </a:prstGeom>
          <a:solidFill>
            <a:srgbClr val="41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62821" y="3098732"/>
            <a:ext cx="57880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Input speed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112131" y="3099464"/>
            <a:ext cx="62843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Vibration response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82794" y="2919479"/>
            <a:ext cx="938426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Oil life forecast: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482794" y="2327917"/>
            <a:ext cx="1095556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Oil level forecast: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482794" y="2080861"/>
            <a:ext cx="492125" cy="253356"/>
          </a:xfrm>
          <a:prstGeom prst="rect">
            <a:avLst/>
          </a:prstGeom>
          <a:solidFill>
            <a:srgbClr val="2B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510698" y="2121856"/>
            <a:ext cx="1067754" cy="215444"/>
          </a:xfrm>
          <a:prstGeom prst="rect">
            <a:avLst/>
          </a:prstGeom>
          <a:solidFill>
            <a:srgbClr val="2B363C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Results: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08658" y="3531669"/>
            <a:ext cx="1067754" cy="215444"/>
          </a:xfrm>
          <a:prstGeom prst="rect">
            <a:avLst/>
          </a:prstGeom>
          <a:solidFill>
            <a:srgbClr val="2B363C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Calculations: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37542" y="3957881"/>
            <a:ext cx="62843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Oil viscosity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08956" y="3957881"/>
            <a:ext cx="62843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Vibration response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260271" y="4744646"/>
            <a:ext cx="492125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5203595" y="4741377"/>
            <a:ext cx="787958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 Z1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263780" y="5085073"/>
            <a:ext cx="492125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5199946" y="5106395"/>
            <a:ext cx="632529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Pinion Z4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5270147" y="5428675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5270147" y="5779342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5275776" y="6127877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7403592" y="4735168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5203825" y="5449188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A2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03825" y="5791981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B1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203825" y="6150800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D2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327900" y="4763602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Pinion Z2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7391047" y="5085073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7403592" y="5431803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400417" y="5779347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7391047" y="6127877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9518071" y="4738343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9511721" y="5087439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9508546" y="5435277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9508546" y="5783115"/>
            <a:ext cx="600428" cy="253356"/>
          </a:xfrm>
          <a:prstGeom prst="rect">
            <a:avLst/>
          </a:prstGeom>
          <a:solidFill>
            <a:srgbClr val="373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7324725" y="5106395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 Z5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327900" y="5449188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A1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327900" y="5791981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C2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27900" y="6153975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D1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9442596" y="4763602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 Z3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439421" y="5106395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Pinion Z6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442596" y="5452363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B2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9439567" y="5791981"/>
            <a:ext cx="76835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Bearing C1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41925" y="4711700"/>
            <a:ext cx="2089150" cy="300098"/>
          </a:xfrm>
          <a:prstGeom prst="rect">
            <a:avLst/>
          </a:prstGeom>
          <a:noFill/>
          <a:ln w="19050">
            <a:solidFill>
              <a:srgbClr val="31A9E5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607407" y="4618544"/>
            <a:ext cx="1407129" cy="215444"/>
          </a:xfrm>
          <a:prstGeom prst="rect">
            <a:avLst/>
          </a:prstGeom>
          <a:solidFill>
            <a:srgbClr val="414A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 Center List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98488" y="4953685"/>
            <a:ext cx="1407129" cy="215444"/>
          </a:xfrm>
          <a:prstGeom prst="rect">
            <a:avLst/>
          </a:prstGeom>
          <a:solidFill>
            <a:srgbClr val="414A5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51670" y="327323"/>
            <a:ext cx="937059" cy="532308"/>
          </a:xfrm>
          <a:prstGeom prst="rect">
            <a:avLst/>
          </a:prstGeom>
          <a:solidFill>
            <a:srgbClr val="202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308400" y="6102406"/>
            <a:ext cx="214451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stay connected.</a:t>
            </a:r>
          </a:p>
        </p:txBody>
      </p:sp>
      <p:sp>
        <p:nvSpPr>
          <p:cNvPr id="139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hermometerBar"/>
          <p:cNvSpPr/>
          <p:nvPr/>
        </p:nvSpPr>
        <p:spPr>
          <a:xfrm>
            <a:off x="3175000" y="6680200"/>
            <a:ext cx="5861538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DriveRadar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®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19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05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HIG + Automation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369" y="1101043"/>
            <a:ext cx="3662455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Condition monitoring and 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maintenance forecasts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new and existing</a:t>
            </a:r>
          </a:p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 units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0" t="1743" r="279" b="12494"/>
          <a:stretch/>
        </p:blipFill>
        <p:spPr>
          <a:xfrm>
            <a:off x="183472" y="3329126"/>
            <a:ext cx="11825056" cy="318708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481351" y="4742848"/>
            <a:ext cx="2334828" cy="1564168"/>
          </a:xfrm>
          <a:prstGeom prst="rect">
            <a:avLst/>
          </a:prstGeom>
          <a:solidFill>
            <a:srgbClr val="384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7054" y="1182220"/>
            <a:ext cx="11824313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Avoid downtime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 data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Edge Processing Unit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Secure Cloud Server  SEW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DriveRadar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®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IoT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Suite  Asset Forecasting + Alerts (mobile &amp; desktop)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Decrease maintenance costs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catch failures before they strike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Know your drive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pinpoint at-risk components and eliminate guess-work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hermometerBar"/>
          <p:cNvSpPr/>
          <p:nvPr/>
        </p:nvSpPr>
        <p:spPr>
          <a:xfrm>
            <a:off x="3175000" y="6680200"/>
            <a:ext cx="6187179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291685" y="5478563"/>
            <a:ext cx="4902176" cy="338554"/>
          </a:xfrm>
          <a:prstGeom prst="rect">
            <a:avLst/>
          </a:prstGeom>
          <a:solidFill>
            <a:srgbClr val="384247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https://www.sew-eurodrive.de/en/ig-driveradar/</a:t>
            </a:r>
            <a:endParaRPr lang="en-US" sz="16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1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25316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9735580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7365493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6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625316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53933" y="3697411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60" name="Rechteck 6">
            <a:hlinkClick r:id="rId9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255228" y="1288806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4995404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9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2797938"/>
            <a:ext cx="2255788" cy="79115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3200" b="1" dirty="0">
                <a:solidFill>
                  <a:prstClr val="white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651282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5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4996565" y="1287537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25316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7372415" y="1286055"/>
            <a:ext cx="2252370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9744847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2630776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10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20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60" name="Rechteck 6">
            <a:hlinkClick r:id="rId10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262725" y="3690741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212525"/>
            <a:ext cx="2255788" cy="79115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6512820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9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4121" r="11307"/>
          <a:stretch/>
        </p:blipFill>
        <p:spPr>
          <a:xfrm>
            <a:off x="4296679" y="1959989"/>
            <a:ext cx="3336496" cy="2031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33" y="407675"/>
            <a:ext cx="510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 is our standard!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21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06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Custom Designs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507" y="896813"/>
            <a:ext cx="9030212" cy="4966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SEW has multiple HIG manufacturing plants around the world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185"/>
          <a:stretch/>
        </p:blipFill>
        <p:spPr>
          <a:xfrm>
            <a:off x="175972" y="4083030"/>
            <a:ext cx="3936738" cy="2486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t="8414" r="14980" b="18319"/>
          <a:stretch/>
        </p:blipFill>
        <p:spPr>
          <a:xfrm>
            <a:off x="4317213" y="4160986"/>
            <a:ext cx="3215180" cy="2366321"/>
          </a:xfrm>
          <a:prstGeom prst="rect">
            <a:avLst/>
          </a:prstGeom>
        </p:spPr>
      </p:pic>
      <p:pic>
        <p:nvPicPr>
          <p:cNvPr id="22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3697" r="6026" b="23430"/>
          <a:stretch/>
        </p:blipFill>
        <p:spPr bwMode="auto">
          <a:xfrm>
            <a:off x="7756730" y="4163627"/>
            <a:ext cx="4219539" cy="236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O:\Service\Training\IMG_066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t="25485" r="23374" b="28848"/>
          <a:stretch/>
        </p:blipFill>
        <p:spPr bwMode="auto">
          <a:xfrm>
            <a:off x="297507" y="1774956"/>
            <a:ext cx="3837709" cy="22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8769" y="1772146"/>
            <a:ext cx="3554742" cy="221948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878769" y="1481662"/>
            <a:ext cx="3554742" cy="35516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rgbClr val="FF0000"/>
              </a:buClr>
              <a:defRPr sz="140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1300" dirty="0"/>
              <a:t>Hoist drive with mechanical synchronization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56342" y="6151041"/>
            <a:ext cx="1227276" cy="37535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rgbClr val="FF0000"/>
              </a:buClr>
              <a:defRPr sz="140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Steel rolling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11364" y="1508797"/>
            <a:ext cx="1724401" cy="37535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rgbClr val="FF0000"/>
              </a:buClr>
              <a:defRPr sz="140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Oilseed extraction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7507" y="3578659"/>
            <a:ext cx="1617358" cy="41549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rgbClr val="FF0000"/>
              </a:buClr>
              <a:defRPr sz="140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Sugar processing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054" y="6108729"/>
            <a:ext cx="1724401" cy="37535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rgbClr val="FF0000"/>
              </a:buClr>
              <a:defRPr sz="140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Oxygen reactor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14434" y="6161298"/>
            <a:ext cx="1233741" cy="37535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buClr>
                <a:srgbClr val="FF0000"/>
              </a:buClr>
              <a:defRPr sz="140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Conveyor</a:t>
            </a:r>
          </a:p>
        </p:txBody>
      </p:sp>
      <p:sp>
        <p:nvSpPr>
          <p:cNvPr id="89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hermometerBar"/>
          <p:cNvSpPr/>
          <p:nvPr/>
        </p:nvSpPr>
        <p:spPr>
          <a:xfrm>
            <a:off x="3175000" y="6680200"/>
            <a:ext cx="6838462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1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4996565" y="1287537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9733" y="3702829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7372415" y="1286055"/>
            <a:ext cx="2252370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9744847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2630776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10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22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60" name="Rechteck 6">
            <a:hlinkClick r:id="rId10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2625402" y="3692121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34124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192263"/>
            <a:ext cx="2255788" cy="8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7164102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28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7249" r="9321" b="7573"/>
          <a:stretch/>
        </p:blipFill>
        <p:spPr>
          <a:xfrm>
            <a:off x="1762680" y="360278"/>
            <a:ext cx="8666641" cy="6171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2680" y="360278"/>
            <a:ext cx="6031457" cy="584775"/>
          </a:xfrm>
          <a:prstGeom prst="rect">
            <a:avLst/>
          </a:prstGeom>
          <a:solidFill>
            <a:srgbClr val="414A5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 people. Real solutions.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23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07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Our Team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7489744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52" y="461330"/>
            <a:ext cx="3142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Here to help!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24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07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Our Team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7" y="2344171"/>
            <a:ext cx="775239" cy="96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07" y="3447948"/>
            <a:ext cx="956509" cy="91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84" y="2379170"/>
            <a:ext cx="1097185" cy="894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81" y="1376811"/>
            <a:ext cx="762781" cy="953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85" y="3452833"/>
            <a:ext cx="731760" cy="914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5" y="5542635"/>
            <a:ext cx="771341" cy="965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56" y="1348273"/>
            <a:ext cx="794003" cy="963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66" y="5494438"/>
            <a:ext cx="1025755" cy="1025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25" y="4448342"/>
            <a:ext cx="882997" cy="944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64" y="4479176"/>
            <a:ext cx="1027991" cy="916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66" y="1369768"/>
            <a:ext cx="970127" cy="9031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16" y="3445625"/>
            <a:ext cx="739843" cy="925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33" y="4456212"/>
            <a:ext cx="756718" cy="945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95" y="5492843"/>
            <a:ext cx="825906" cy="1033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" b="7888"/>
          <a:stretch/>
        </p:blipFill>
        <p:spPr>
          <a:xfrm>
            <a:off x="5856508" y="2370881"/>
            <a:ext cx="835923" cy="9026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r="8501"/>
          <a:stretch/>
        </p:blipFill>
        <p:spPr>
          <a:xfrm>
            <a:off x="1035124" y="5558148"/>
            <a:ext cx="1241263" cy="957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08" y="1369768"/>
            <a:ext cx="864163" cy="91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2"/>
          <a:stretch/>
        </p:blipFill>
        <p:spPr>
          <a:xfrm>
            <a:off x="181107" y="3456206"/>
            <a:ext cx="825713" cy="928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r="9071"/>
          <a:stretch/>
        </p:blipFill>
        <p:spPr>
          <a:xfrm>
            <a:off x="5132066" y="1359299"/>
            <a:ext cx="1127798" cy="9426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29" y="1376223"/>
            <a:ext cx="938220" cy="949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06" y="2379403"/>
            <a:ext cx="1182362" cy="9196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08" y="2402829"/>
            <a:ext cx="1020264" cy="8707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" y="1376811"/>
            <a:ext cx="871070" cy="8961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4"/>
          <a:stretch/>
        </p:blipFill>
        <p:spPr>
          <a:xfrm>
            <a:off x="11074794" y="3464823"/>
            <a:ext cx="768018" cy="8936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68" y="4452293"/>
            <a:ext cx="1067598" cy="9245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6895"/>
          <a:stretch/>
        </p:blipFill>
        <p:spPr>
          <a:xfrm>
            <a:off x="5887474" y="4447007"/>
            <a:ext cx="995317" cy="92980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410" y="1347424"/>
            <a:ext cx="769123" cy="96394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92" y="1347425"/>
            <a:ext cx="1017766" cy="96965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49" y="1365920"/>
            <a:ext cx="988343" cy="95115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09" y="3448228"/>
            <a:ext cx="729413" cy="91488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17" y="309509"/>
            <a:ext cx="962591" cy="93371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75" y="1347425"/>
            <a:ext cx="766269" cy="95783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48" y="2370881"/>
            <a:ext cx="1204689" cy="94975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9" y="2342188"/>
            <a:ext cx="1049502" cy="96554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40" y="5515242"/>
            <a:ext cx="1230588" cy="101070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/>
          <a:stretch/>
        </p:blipFill>
        <p:spPr>
          <a:xfrm>
            <a:off x="3389389" y="5535005"/>
            <a:ext cx="874088" cy="98587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" b="16594"/>
          <a:stretch/>
        </p:blipFill>
        <p:spPr>
          <a:xfrm>
            <a:off x="7519825" y="3446610"/>
            <a:ext cx="812042" cy="90871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8" y="5521575"/>
            <a:ext cx="813533" cy="101652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8755"/>
          <a:stretch/>
        </p:blipFill>
        <p:spPr>
          <a:xfrm>
            <a:off x="5491624" y="5644915"/>
            <a:ext cx="1067343" cy="87465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5" y="4435261"/>
            <a:ext cx="772861" cy="96607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79" y="4450168"/>
            <a:ext cx="1012250" cy="95116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35" y="2379169"/>
            <a:ext cx="719932" cy="89949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21" y="4460146"/>
            <a:ext cx="941191" cy="94119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19" y="3446610"/>
            <a:ext cx="946821" cy="93157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78" y="2392132"/>
            <a:ext cx="889327" cy="88932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46" y="4453593"/>
            <a:ext cx="923217" cy="92321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3" y="3464823"/>
            <a:ext cx="928745" cy="92874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66" y="328704"/>
            <a:ext cx="940950" cy="9409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94" y="332895"/>
            <a:ext cx="940793" cy="94079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29" y="4478916"/>
            <a:ext cx="922421" cy="92242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9" y="1359299"/>
            <a:ext cx="957779" cy="95777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62" y="2382241"/>
            <a:ext cx="903039" cy="90303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67" y="3457295"/>
            <a:ext cx="926214" cy="92621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59" y="3453567"/>
            <a:ext cx="907405" cy="90740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576" y="2357211"/>
            <a:ext cx="907405" cy="90740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68" y="5483802"/>
            <a:ext cx="1053661" cy="105366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20" y="5494438"/>
            <a:ext cx="1049007" cy="104900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1" y="3465832"/>
            <a:ext cx="896363" cy="89636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1486" y="3572440"/>
            <a:ext cx="938432" cy="70382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1478" y="2496910"/>
            <a:ext cx="894373" cy="65889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10" y="5539586"/>
            <a:ext cx="971787" cy="97178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8431547" y="327723"/>
            <a:ext cx="827870" cy="94349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299477" y="314084"/>
            <a:ext cx="973571" cy="951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15006" y="307950"/>
            <a:ext cx="598671" cy="964232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61" y="319847"/>
            <a:ext cx="937340" cy="94039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5597007" y="319847"/>
            <a:ext cx="847081" cy="94605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57" y="4440250"/>
            <a:ext cx="969966" cy="969966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2811480" y="312806"/>
            <a:ext cx="783976" cy="91866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29207" r="58245" b="35810"/>
          <a:stretch/>
        </p:blipFill>
        <p:spPr>
          <a:xfrm>
            <a:off x="11042216" y="4464816"/>
            <a:ext cx="1032095" cy="966623"/>
          </a:xfrm>
          <a:prstGeom prst="rect">
            <a:avLst/>
          </a:prstGeom>
        </p:spPr>
      </p:pic>
      <p:sp>
        <p:nvSpPr>
          <p:cNvPr id="180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hermometerBar"/>
          <p:cNvSpPr/>
          <p:nvPr/>
        </p:nvSpPr>
        <p:spPr>
          <a:xfrm>
            <a:off x="3175000" y="6680200"/>
            <a:ext cx="7815385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37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4996565" y="1287537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9733" y="3702829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7372415" y="1286055"/>
            <a:ext cx="2252370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2624827" y="3697411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9744847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2630776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10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25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60" name="Rechteck 6">
            <a:hlinkClick r:id="rId10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4995404" y="3689922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34124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212525"/>
            <a:ext cx="2255788" cy="79115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8141026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45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26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08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Summary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 Picture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054" y="1182220"/>
            <a:ext cx="11824313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SEW has you covered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whether your needs are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small, we have the 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drive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help </a:t>
            </a:r>
            <a:r>
              <a:rPr lang="en-US" sz="2000" u="sng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succeed!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SEW drives the world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network</a:t>
            </a:r>
            <a:r>
              <a:rPr 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provides world-class products, while our 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 focus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keeps support </a:t>
            </a: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7778" r="9155" b="8081"/>
          <a:stretch/>
        </p:blipFill>
        <p:spPr>
          <a:xfrm>
            <a:off x="6138206" y="3180485"/>
            <a:ext cx="5452087" cy="3251244"/>
          </a:xfrm>
          <a:prstGeom prst="rect">
            <a:avLst/>
          </a:prstGeom>
        </p:spPr>
      </p:pic>
      <p:sp>
        <p:nvSpPr>
          <p:cNvPr id="106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saturation sat="1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0" y="3180484"/>
            <a:ext cx="4878086" cy="325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0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eck 6">
            <a:extLst>
              <a:ext uri="{FF2B5EF4-FFF2-40B4-BE49-F238E27FC236}">
                <a16:creationId xmlns:a16="http://schemas.microsoft.com/office/drawing/2014/main" id="{6CD47DA4-41C0-4981-ACA9-E766C8333B47}"/>
              </a:ext>
            </a:extLst>
          </p:cNvPr>
          <p:cNvSpPr/>
          <p:nvPr/>
        </p:nvSpPr>
        <p:spPr>
          <a:xfrm>
            <a:off x="0" y="0"/>
            <a:ext cx="12192000" cy="6895244"/>
          </a:xfrm>
          <a:prstGeom prst="rect">
            <a:avLst/>
          </a:prstGeom>
          <a:solidFill>
            <a:srgbClr val="40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253932" y="391213"/>
            <a:ext cx="5267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 for your time!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bg1"/>
                </a:solidFill>
              </a:rPr>
              <a:t>27</a:t>
            </a:fld>
            <a:endParaRPr lang="en-US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99" name="Tab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276520"/>
              </p:ext>
            </p:extLst>
          </p:nvPr>
        </p:nvGraphicFramePr>
        <p:xfrm>
          <a:off x="-134814" y="185343"/>
          <a:ext cx="12514383" cy="198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4383">
                  <a:extLst>
                    <a:ext uri="{9D8B030D-6E8A-4147-A177-3AD203B41FA5}">
                      <a16:colId xmlns:a16="http://schemas.microsoft.com/office/drawing/2014/main" val="3298727128"/>
                    </a:ext>
                  </a:extLst>
                </a:gridCol>
              </a:tblGrid>
              <a:tr h="198805">
                <a:tc>
                  <a:txBody>
                    <a:bodyPr/>
                    <a:lstStyle/>
                    <a:p>
                      <a:endParaRPr lang="en-US" sz="700" b="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742767"/>
                  </a:ext>
                </a:extLst>
              </a:tr>
            </a:tbl>
          </a:graphicData>
        </a:graphic>
      </p:graphicFrame>
      <p:pic>
        <p:nvPicPr>
          <p:cNvPr id="101" name="Pictur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725" y="569492"/>
            <a:ext cx="1330567" cy="6386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33" y="1102506"/>
            <a:ext cx="7821534" cy="55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Us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3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132636" y="1125417"/>
            <a:ext cx="11926729" cy="505319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18398" y="1887632"/>
            <a:ext cx="1623646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54 countries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06665" y="2123404"/>
            <a:ext cx="2107976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22,000 employees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79211" y="917834"/>
            <a:ext cx="3106616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 90 years of experience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64568" y="5216771"/>
            <a:ext cx="2365132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 production plants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63531" y="1518300"/>
            <a:ext cx="338796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88 Drive Technology Centers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394293" y="1151970"/>
            <a:ext cx="3423261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 $4.57 billion in sales (2022)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What is HIG?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73209" y="6217943"/>
            <a:ext cx="764558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EA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“People don’t want products – they want </a:t>
            </a:r>
            <a:r>
              <a:rPr lang="en-US" sz="1600" i="1" u="sng" dirty="0">
                <a:solidFill>
                  <a:srgbClr val="EA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solutions</a:t>
            </a:r>
            <a:r>
              <a:rPr lang="en-US" sz="1600" i="1" dirty="0">
                <a:solidFill>
                  <a:srgbClr val="EA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.” </a:t>
            </a:r>
            <a:r>
              <a:rPr lang="en-US" sz="1600" i="1" dirty="0">
                <a:solidFill>
                  <a:srgbClr val="40516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– Ernst Blickle</a:t>
            </a:r>
          </a:p>
        </p:txBody>
      </p:sp>
      <p:sp>
        <p:nvSpPr>
          <p:cNvPr id="65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hermometerBar"/>
          <p:cNvSpPr/>
          <p:nvPr/>
        </p:nvSpPr>
        <p:spPr>
          <a:xfrm>
            <a:off x="3175000" y="6680200"/>
            <a:ext cx="976923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2" y="407675"/>
            <a:ext cx="6576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Industry Gearing (HIG)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4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What is HIG?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3934" y="1334365"/>
            <a:ext cx="5694020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SEW offers an extensive product portfolio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torque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lines are classified as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 gear (HIG) units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 gearing industries &amp; applications: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830800" y="1901460"/>
            <a:ext cx="5056926" cy="3596612"/>
            <a:chOff x="6688758" y="1438299"/>
            <a:chExt cx="5056926" cy="359661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758" y="1438299"/>
              <a:ext cx="5056926" cy="3334516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8157677" y="4327025"/>
              <a:ext cx="1796064" cy="70788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</a:t>
              </a:r>
              <a:endParaRPr lang="en-US" sz="16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600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&gt; 60,000 in-</a:t>
              </a:r>
              <a:r>
                <a:rPr lang="en-US" sz="1600" b="1" dirty="0" err="1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lbs</a:t>
              </a:r>
              <a:endParaRPr lang="en-US" sz="1600" b="1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Right Bracket 65"/>
            <p:cNvSpPr/>
            <p:nvPr/>
          </p:nvSpPr>
          <p:spPr>
            <a:xfrm rot="7445682">
              <a:off x="9380363" y="2983508"/>
              <a:ext cx="421660" cy="2382033"/>
            </a:xfrm>
            <a:prstGeom prst="rightBracket">
              <a:avLst>
                <a:gd name="adj" fmla="val 0"/>
              </a:avLst>
            </a:prstGeom>
            <a:ln w="38100">
              <a:solidFill>
                <a:srgbClr val="4051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360836" y="3437958"/>
            <a:ext cx="5934254" cy="2953938"/>
            <a:chOff x="360836" y="3437958"/>
            <a:chExt cx="5934254" cy="2953938"/>
          </a:xfrm>
        </p:grpSpPr>
        <p:grpSp>
          <p:nvGrpSpPr>
            <p:cNvPr id="1032" name="Group 1031"/>
            <p:cNvGrpSpPr/>
            <p:nvPr/>
          </p:nvGrpSpPr>
          <p:grpSpPr>
            <a:xfrm>
              <a:off x="360836" y="3437958"/>
              <a:ext cx="5934254" cy="2953938"/>
              <a:chOff x="317291" y="3603429"/>
              <a:chExt cx="5934254" cy="2953938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4"/>
              <a:srcRect l="1359" t="-183" r="42391" b="183"/>
              <a:stretch/>
            </p:blipFill>
            <p:spPr>
              <a:xfrm>
                <a:off x="3295276" y="3605712"/>
                <a:ext cx="1459573" cy="1459573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5"/>
              <a:srcRect l="4084" r="20916"/>
              <a:stretch/>
            </p:blipFill>
            <p:spPr>
              <a:xfrm>
                <a:off x="3301821" y="5102756"/>
                <a:ext cx="1453028" cy="1453028"/>
              </a:xfrm>
              <a:prstGeom prst="rect">
                <a:avLst/>
              </a:prstGeom>
            </p:spPr>
          </p:pic>
          <p:pic>
            <p:nvPicPr>
              <p:cNvPr id="1030" name="Picture 6" descr="How to Choose the Right Scrapers for Your Conveyor Belt - Mining Technology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55" t="-139" r="11791" b="139"/>
              <a:stretch/>
            </p:blipFill>
            <p:spPr bwMode="auto">
              <a:xfrm>
                <a:off x="317291" y="5101431"/>
                <a:ext cx="1454353" cy="14543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 rotWithShape="1">
              <a:blip r:embed="rId7"/>
              <a:srcRect/>
              <a:stretch/>
            </p:blipFill>
            <p:spPr>
              <a:xfrm>
                <a:off x="4772294" y="3614155"/>
                <a:ext cx="1451474" cy="1451474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8"/>
              <a:srcRect l="30380" t="-177" r="2954" b="177"/>
              <a:stretch/>
            </p:blipFill>
            <p:spPr>
              <a:xfrm>
                <a:off x="317291" y="3609762"/>
                <a:ext cx="1451474" cy="1451474"/>
              </a:xfrm>
              <a:prstGeom prst="rect">
                <a:avLst/>
              </a:prstGeom>
            </p:spPr>
          </p:pic>
          <p:pic>
            <p:nvPicPr>
              <p:cNvPr id="1025" name="Picture 1024"/>
              <p:cNvPicPr>
                <a:picLocks noChangeAspect="1"/>
              </p:cNvPicPr>
              <p:nvPr/>
            </p:nvPicPr>
            <p:blipFill rotWithShape="1">
              <a:blip r:embed="rId9"/>
              <a:srcRect l="23472" t="-203" r="1528" b="203"/>
              <a:stretch/>
            </p:blipFill>
            <p:spPr>
              <a:xfrm>
                <a:off x="1802771" y="5093194"/>
                <a:ext cx="1464173" cy="1464173"/>
              </a:xfrm>
              <a:prstGeom prst="rect">
                <a:avLst/>
              </a:prstGeom>
            </p:spPr>
          </p:pic>
          <p:pic>
            <p:nvPicPr>
              <p:cNvPr id="1026" name="Picture 1025"/>
              <p:cNvPicPr>
                <a:picLocks noChangeAspect="1"/>
              </p:cNvPicPr>
              <p:nvPr/>
            </p:nvPicPr>
            <p:blipFill rotWithShape="1">
              <a:blip r:embed="rId10"/>
              <a:srcRect l="15482" t="-167" r="21984" b="167"/>
              <a:stretch/>
            </p:blipFill>
            <p:spPr>
              <a:xfrm>
                <a:off x="1805198" y="3603429"/>
                <a:ext cx="1453645" cy="1444782"/>
              </a:xfrm>
              <a:prstGeom prst="rect">
                <a:avLst/>
              </a:prstGeom>
            </p:spPr>
          </p:pic>
          <p:pic>
            <p:nvPicPr>
              <p:cNvPr id="1031" name="Picture 1030"/>
              <p:cNvPicPr>
                <a:picLocks noChangeAspect="1"/>
              </p:cNvPicPr>
              <p:nvPr/>
            </p:nvPicPr>
            <p:blipFill rotWithShape="1">
              <a:blip r:embed="rId11"/>
              <a:srcRect l="7838" r="35896"/>
              <a:stretch/>
            </p:blipFill>
            <p:spPr>
              <a:xfrm>
                <a:off x="4789726" y="5093965"/>
                <a:ext cx="1461819" cy="1461819"/>
              </a:xfrm>
              <a:prstGeom prst="rect">
                <a:avLst/>
              </a:prstGeom>
            </p:spPr>
          </p:pic>
        </p:grpSp>
        <p:pic>
          <p:nvPicPr>
            <p:cNvPr id="1033" name="Picture 1032"/>
            <p:cNvPicPr>
              <a:picLocks noChangeAspect="1"/>
            </p:cNvPicPr>
            <p:nvPr/>
          </p:nvPicPr>
          <p:blipFill rotWithShape="1">
            <a:blip r:embed="rId12"/>
            <a:srcRect l="26762" r="6748"/>
            <a:stretch/>
          </p:blipFill>
          <p:spPr>
            <a:xfrm>
              <a:off x="4833650" y="4927638"/>
              <a:ext cx="1456267" cy="1461440"/>
            </a:xfrm>
            <a:prstGeom prst="rect">
              <a:avLst/>
            </a:prstGeom>
          </p:spPr>
        </p:pic>
      </p:grpSp>
      <p:sp>
        <p:nvSpPr>
          <p:cNvPr id="107" name="TextBox 106"/>
          <p:cNvSpPr txBox="1"/>
          <p:nvPr/>
        </p:nvSpPr>
        <p:spPr>
          <a:xfrm>
            <a:off x="360836" y="3448684"/>
            <a:ext cx="1451474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General motion</a:t>
            </a:r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846316" y="3437959"/>
            <a:ext cx="1451474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Metal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342520" y="3446837"/>
            <a:ext cx="1455873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Mining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838443" y="3437958"/>
            <a:ext cx="1451474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Agriculture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63762" y="6115835"/>
            <a:ext cx="1451474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Logistics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854516" y="6115834"/>
            <a:ext cx="1460766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Cement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342869" y="6115833"/>
            <a:ext cx="1455523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Automotive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833269" y="6123819"/>
            <a:ext cx="1456648" cy="276999"/>
          </a:xfrm>
          <a:prstGeom prst="rect">
            <a:avLst/>
          </a:prstGeom>
          <a:solidFill>
            <a:srgbClr val="405160">
              <a:alpha val="65000"/>
            </a:srgbClr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Aerospace</a:t>
            </a:r>
          </a:p>
        </p:txBody>
      </p:sp>
      <p:sp>
        <p:nvSpPr>
          <p:cNvPr id="1065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ThermometerBar"/>
          <p:cNvSpPr/>
          <p:nvPr/>
        </p:nvSpPr>
        <p:spPr>
          <a:xfrm>
            <a:off x="3175000" y="6680200"/>
            <a:ext cx="1302564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1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25316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9735580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7365493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7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53933" y="3697411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Rechteck 6">
            <a:hlinkClick r:id="rId9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2625402" y="1288242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4995404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9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2797938"/>
            <a:ext cx="2255788" cy="79115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5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1628205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8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USA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6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SEW HIG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/>
          <a:stretch/>
        </p:blipFill>
        <p:spPr>
          <a:xfrm>
            <a:off x="4696286" y="267153"/>
            <a:ext cx="5584055" cy="3337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/>
          <a:stretch/>
        </p:blipFill>
        <p:spPr>
          <a:xfrm>
            <a:off x="-16789" y="3648722"/>
            <a:ext cx="12208789" cy="2910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9" y="1163263"/>
            <a:ext cx="4668688" cy="244328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218423" y="3385810"/>
            <a:ext cx="1086594" cy="12650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65450" y="3385810"/>
            <a:ext cx="3250725" cy="106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7756" y="1153425"/>
            <a:ext cx="274911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standard product assembly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49636" y="4278463"/>
            <a:ext cx="1563165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assembly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16174" y="4346223"/>
            <a:ext cx="176517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&amp; HR offices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54946" y="257969"/>
            <a:ext cx="1942443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4051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assembly floor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5"/>
          <a:stretch/>
        </p:blipFill>
        <p:spPr>
          <a:xfrm>
            <a:off x="10324728" y="884791"/>
            <a:ext cx="1868472" cy="27179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2" name="Straight Arrow Connector 41"/>
          <p:cNvCxnSpPr/>
          <p:nvPr/>
        </p:nvCxnSpPr>
        <p:spPr>
          <a:xfrm flipH="1">
            <a:off x="9667783" y="3449003"/>
            <a:ext cx="1691936" cy="12018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hermometerBar"/>
          <p:cNvSpPr/>
          <p:nvPr/>
        </p:nvSpPr>
        <p:spPr>
          <a:xfrm>
            <a:off x="3175000" y="6680200"/>
            <a:ext cx="1953846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USA – Fast Facts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7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SEW HIG USA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6497" y="1473976"/>
            <a:ext cx="47850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160,000 ft</a:t>
            </a:r>
            <a:r>
              <a:rPr lang="en-US" sz="2000" b="1" baseline="30000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assembly space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3933" y="1385318"/>
            <a:ext cx="648070" cy="648070"/>
            <a:chOff x="4893322" y="1351507"/>
            <a:chExt cx="648070" cy="6480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3" t="7120" r="14747" b="21294"/>
            <a:stretch/>
          </p:blipFill>
          <p:spPr>
            <a:xfrm>
              <a:off x="5042517" y="1478925"/>
              <a:ext cx="369383" cy="37480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4893322" y="1351507"/>
              <a:ext cx="648070" cy="648070"/>
            </a:xfrm>
            <a:prstGeom prst="ellipse">
              <a:avLst/>
            </a:prstGeom>
            <a:noFill/>
            <a:ln w="28575">
              <a:solidFill>
                <a:srgbClr val="405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56497" y="2334818"/>
            <a:ext cx="4785010" cy="6771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 of </a:t>
            </a:r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unique product series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support for many more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3933" y="2355612"/>
            <a:ext cx="648070" cy="648070"/>
            <a:chOff x="253933" y="2355612"/>
            <a:chExt cx="648070" cy="648070"/>
          </a:xfrm>
        </p:grpSpPr>
        <p:sp>
          <p:nvSpPr>
            <p:cNvPr id="24" name="Oval 23"/>
            <p:cNvSpPr/>
            <p:nvPr/>
          </p:nvSpPr>
          <p:spPr>
            <a:xfrm>
              <a:off x="253933" y="2355612"/>
              <a:ext cx="648070" cy="648070"/>
            </a:xfrm>
            <a:prstGeom prst="ellipse">
              <a:avLst/>
            </a:prstGeom>
            <a:noFill/>
            <a:ln w="28575">
              <a:solidFill>
                <a:srgbClr val="405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6" r="9698" b="14563"/>
            <a:stretch/>
          </p:blipFill>
          <p:spPr>
            <a:xfrm>
              <a:off x="338300" y="2426256"/>
              <a:ext cx="497091" cy="52409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62810" y="3325906"/>
            <a:ext cx="648070" cy="648070"/>
            <a:chOff x="3639844" y="4612855"/>
            <a:chExt cx="648070" cy="6480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9" t="3496" r="16171" b="18058"/>
            <a:stretch/>
          </p:blipFill>
          <p:spPr>
            <a:xfrm>
              <a:off x="3780162" y="4729516"/>
              <a:ext cx="367505" cy="423399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3639844" y="4612855"/>
              <a:ext cx="648070" cy="648070"/>
            </a:xfrm>
            <a:prstGeom prst="ellipse">
              <a:avLst/>
            </a:prstGeom>
            <a:noFill/>
            <a:ln w="28575">
              <a:solidFill>
                <a:srgbClr val="405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56496" y="3311387"/>
            <a:ext cx="5024707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Team of </a:t>
            </a:r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 service reps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logistics specialists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literally next-door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62810" y="4296200"/>
            <a:ext cx="648070" cy="648070"/>
            <a:chOff x="262810" y="4296200"/>
            <a:chExt cx="648070" cy="6480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0" t="8932" r="15393" b="22848"/>
            <a:stretch/>
          </p:blipFill>
          <p:spPr>
            <a:xfrm>
              <a:off x="367616" y="4385835"/>
              <a:ext cx="478063" cy="471796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62810" y="4296200"/>
              <a:ext cx="648070" cy="648070"/>
            </a:xfrm>
            <a:prstGeom prst="ellipse">
              <a:avLst/>
            </a:prstGeom>
            <a:noFill/>
            <a:ln w="28575">
              <a:solidFill>
                <a:srgbClr val="405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56497" y="4278939"/>
            <a:ext cx="4785010" cy="6771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 engineers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technicians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are on-site, ready for inspections &amp; rebuilds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82612" y="5266494"/>
            <a:ext cx="648070" cy="648070"/>
            <a:chOff x="282612" y="5266494"/>
            <a:chExt cx="648070" cy="648070"/>
          </a:xfrm>
        </p:grpSpPr>
        <p:sp>
          <p:nvSpPr>
            <p:cNvPr id="41" name="Oval 40"/>
            <p:cNvSpPr/>
            <p:nvPr/>
          </p:nvSpPr>
          <p:spPr>
            <a:xfrm>
              <a:off x="282612" y="5266494"/>
              <a:ext cx="648070" cy="648070"/>
            </a:xfrm>
            <a:prstGeom prst="ellipse">
              <a:avLst/>
            </a:prstGeom>
            <a:noFill/>
            <a:ln w="28575">
              <a:solidFill>
                <a:srgbClr val="405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5" t="13592" r="12028" b="27638"/>
            <a:stretch/>
          </p:blipFill>
          <p:spPr>
            <a:xfrm>
              <a:off x="364934" y="5400643"/>
              <a:ext cx="479839" cy="371119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1056497" y="5386147"/>
            <a:ext cx="47850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Expedite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</a:t>
            </a:r>
            <a:r>
              <a:rPr lang="en-US" dirty="0">
                <a:solidFill>
                  <a:srgbClr val="4051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team</a:t>
            </a:r>
            <a:endParaRPr lang="en-US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28747"/>
          <a:stretch/>
        </p:blipFill>
        <p:spPr>
          <a:xfrm>
            <a:off x="6514480" y="913490"/>
            <a:ext cx="5476888" cy="5574303"/>
          </a:xfrm>
          <a:prstGeom prst="rect">
            <a:avLst/>
          </a:prstGeom>
        </p:spPr>
      </p:pic>
      <p:sp>
        <p:nvSpPr>
          <p:cNvPr id="100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hermometerBar"/>
          <p:cNvSpPr/>
          <p:nvPr/>
        </p:nvSpPr>
        <p:spPr>
          <a:xfrm>
            <a:off x="3175000" y="6680200"/>
            <a:ext cx="2279487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3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62725" y="1288806"/>
            <a:ext cx="2255788" cy="2300287"/>
          </a:xfrm>
          <a:prstGeom prst="rect">
            <a:avLst/>
          </a:prstGeom>
        </p:spPr>
      </p:pic>
      <p:sp>
        <p:nvSpPr>
          <p:cNvPr id="58" name="Rechteck 16">
            <a:hlinkClick r:id="" action="ppaction://noaction"/>
            <a:extLst>
              <a:ext uri="{FF2B5EF4-FFF2-40B4-BE49-F238E27FC236}">
                <a16:creationId xmlns:a16="http://schemas.microsoft.com/office/drawing/2014/main" id="{DF63BDBF-1A6C-098F-01EF-1588198F2353}"/>
              </a:ext>
            </a:extLst>
          </p:cNvPr>
          <p:cNvSpPr>
            <a:spLocks/>
          </p:cNvSpPr>
          <p:nvPr/>
        </p:nvSpPr>
        <p:spPr>
          <a:xfrm>
            <a:off x="254019" y="1288242"/>
            <a:ext cx="226799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6966" r="28301"/>
          <a:stretch/>
        </p:blipFill>
        <p:spPr>
          <a:xfrm>
            <a:off x="2632324" y="3703393"/>
            <a:ext cx="2248291" cy="2294305"/>
          </a:xfrm>
          <a:prstGeom prst="rect">
            <a:avLst/>
          </a:prstGeom>
        </p:spPr>
      </p:pic>
      <p:sp>
        <p:nvSpPr>
          <p:cNvPr id="48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625316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9735092" y="1287685"/>
            <a:ext cx="2256276" cy="2301408"/>
          </a:xfrm>
          <a:prstGeom prst="rect">
            <a:avLst/>
          </a:prstGeom>
        </p:spPr>
      </p:pic>
      <p:sp>
        <p:nvSpPr>
          <p:cNvPr id="55" name="Rechteck 28">
            <a:hlinkClick r:id="" action="ppaction://noaction"/>
            <a:extLst>
              <a:ext uri="{FF2B5EF4-FFF2-40B4-BE49-F238E27FC236}">
                <a16:creationId xmlns:a16="http://schemas.microsoft.com/office/drawing/2014/main" id="{35F9A744-1711-8EB3-A07C-89FAC5710018}"/>
              </a:ext>
            </a:extLst>
          </p:cNvPr>
          <p:cNvSpPr>
            <a:spLocks/>
          </p:cNvSpPr>
          <p:nvPr/>
        </p:nvSpPr>
        <p:spPr>
          <a:xfrm>
            <a:off x="9735580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3703"/>
          <a:stretch/>
        </p:blipFill>
        <p:spPr>
          <a:xfrm>
            <a:off x="7368997" y="1288806"/>
            <a:ext cx="2248779" cy="2301903"/>
          </a:xfrm>
          <a:prstGeom prst="rect">
            <a:avLst/>
          </a:prstGeom>
        </p:spPr>
      </p:pic>
      <p:sp>
        <p:nvSpPr>
          <p:cNvPr id="49" name="Rechteck 25">
            <a:hlinkClick r:id="" action="ppaction://noaction"/>
            <a:extLst>
              <a:ext uri="{FF2B5EF4-FFF2-40B4-BE49-F238E27FC236}">
                <a16:creationId xmlns:a16="http://schemas.microsoft.com/office/drawing/2014/main" id="{A6B59A8B-DE40-C805-D302-EDA15E52B372}"/>
              </a:ext>
            </a:extLst>
          </p:cNvPr>
          <p:cNvSpPr>
            <a:spLocks/>
          </p:cNvSpPr>
          <p:nvPr/>
        </p:nvSpPr>
        <p:spPr>
          <a:xfrm>
            <a:off x="7365493" y="1288806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32137"/>
          <a:stretch/>
        </p:blipFill>
        <p:spPr>
          <a:xfrm>
            <a:off x="4994915" y="3691304"/>
            <a:ext cx="2256278" cy="2315607"/>
          </a:xfrm>
          <a:prstGeom prst="rect">
            <a:avLst/>
          </a:prstGeom>
        </p:spPr>
      </p:pic>
      <p:sp>
        <p:nvSpPr>
          <p:cNvPr id="62" name="Rechteck 47">
            <a:hlinkClick r:id="" action="ppaction://noaction"/>
            <a:extLst>
              <a:ext uri="{FF2B5EF4-FFF2-40B4-BE49-F238E27FC236}">
                <a16:creationId xmlns:a16="http://schemas.microsoft.com/office/drawing/2014/main" id="{D36AFF4E-45F4-0817-B37F-1809460D4DC8}"/>
              </a:ext>
            </a:extLst>
          </p:cNvPr>
          <p:cNvSpPr>
            <a:spLocks/>
          </p:cNvSpPr>
          <p:nvPr/>
        </p:nvSpPr>
        <p:spPr>
          <a:xfrm>
            <a:off x="4995404" y="3703393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7"/>
          <a:srcRect l="10062" r="10062"/>
          <a:stretch/>
        </p:blipFill>
        <p:spPr>
          <a:xfrm>
            <a:off x="2632812" y="1288806"/>
            <a:ext cx="2247803" cy="2300287"/>
          </a:xfrm>
          <a:prstGeom prst="rect">
            <a:avLst/>
          </a:prstGeom>
        </p:spPr>
      </p:pic>
      <p:pic>
        <p:nvPicPr>
          <p:cNvPr id="90" name="Picture 2" descr="\\USLYMFS01\Training\Jared\2016_Trainings\02_Customer_Trainings\CBT\4326_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/>
        </p:blipFill>
        <p:spPr bwMode="auto">
          <a:xfrm>
            <a:off x="262725" y="3703393"/>
            <a:ext cx="225578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hteck 29">
            <a:hlinkClick r:id="" action="ppaction://noaction"/>
            <a:extLst>
              <a:ext uri="{FF2B5EF4-FFF2-40B4-BE49-F238E27FC236}">
                <a16:creationId xmlns:a16="http://schemas.microsoft.com/office/drawing/2014/main" id="{58A6B5B8-EB90-5DA0-B4EC-70BAD7840307}"/>
              </a:ext>
            </a:extLst>
          </p:cNvPr>
          <p:cNvSpPr>
            <a:spLocks/>
          </p:cNvSpPr>
          <p:nvPr/>
        </p:nvSpPr>
        <p:spPr>
          <a:xfrm>
            <a:off x="253933" y="3697411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33" y="407675"/>
            <a:ext cx="421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pic>
        <p:nvPicPr>
          <p:cNvPr id="56" name="Grafik 21">
            <a:extLst>
              <a:ext uri="{FF2B5EF4-FFF2-40B4-BE49-F238E27FC236}">
                <a16:creationId xmlns:a16="http://schemas.microsoft.com/office/drawing/2014/main" id="{9DF3473A-3243-EA77-1BBA-2B777D506B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792" t="5635" r="22167" b="5635"/>
          <a:stretch/>
        </p:blipFill>
        <p:spPr>
          <a:xfrm>
            <a:off x="4994916" y="1288806"/>
            <a:ext cx="2256276" cy="2300400"/>
          </a:xfrm>
          <a:custGeom>
            <a:avLst/>
            <a:gdLst>
              <a:gd name="connsiteX0" fmla="*/ 0 w 2256276"/>
              <a:gd name="connsiteY0" fmla="*/ 0 h 2300400"/>
              <a:gd name="connsiteX1" fmla="*/ 2256276 w 2256276"/>
              <a:gd name="connsiteY1" fmla="*/ 0 h 2300400"/>
              <a:gd name="connsiteX2" fmla="*/ 2256276 w 2256276"/>
              <a:gd name="connsiteY2" fmla="*/ 2300400 h 2300400"/>
              <a:gd name="connsiteX3" fmla="*/ 0 w 2256276"/>
              <a:gd name="connsiteY3" fmla="*/ 2300400 h 23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276" h="2300400">
                <a:moveTo>
                  <a:pt x="0" y="0"/>
                </a:moveTo>
                <a:lnTo>
                  <a:pt x="2256276" y="0"/>
                </a:lnTo>
                <a:lnTo>
                  <a:pt x="2256276" y="2300400"/>
                </a:lnTo>
                <a:lnTo>
                  <a:pt x="0" y="2300400"/>
                </a:lnTo>
                <a:close/>
              </a:path>
            </a:pathLst>
          </a:custGeom>
        </p:spPr>
      </p:pic>
      <p:sp>
        <p:nvSpPr>
          <p:cNvPr id="61" name="Rechteck 42">
            <a:hlinkClick r:id="" action="ppaction://noaction"/>
            <a:extLst>
              <a:ext uri="{FF2B5EF4-FFF2-40B4-BE49-F238E27FC236}">
                <a16:creationId xmlns:a16="http://schemas.microsoft.com/office/drawing/2014/main" id="{3AD80320-A995-6ACE-D39E-4AFAC3F35952}"/>
              </a:ext>
            </a:extLst>
          </p:cNvPr>
          <p:cNvSpPr>
            <a:spLocks/>
          </p:cNvSpPr>
          <p:nvPr/>
        </p:nvSpPr>
        <p:spPr>
          <a:xfrm>
            <a:off x="2630776" y="1286055"/>
            <a:ext cx="2255788" cy="2300287"/>
          </a:xfrm>
          <a:prstGeom prst="rect">
            <a:avLst/>
          </a:prstGeom>
          <a:gradFill>
            <a:gsLst>
              <a:gs pos="100000">
                <a:srgbClr val="2C353C">
                  <a:alpha val="90000"/>
                </a:srgbClr>
              </a:gs>
              <a:gs pos="0">
                <a:srgbClr val="2C353C">
                  <a:alpha val="3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Titel 2">
            <a:hlinkClick r:id="rId10" action="ppaction://hlinksldjump"/>
            <a:extLst>
              <a:ext uri="{FF2B5EF4-FFF2-40B4-BE49-F238E27FC236}">
                <a16:creationId xmlns:a16="http://schemas.microsoft.com/office/drawing/2014/main" id="{A8766D7F-848A-7348-8A00-778635C1857F}"/>
              </a:ext>
            </a:extLst>
          </p:cNvPr>
          <p:cNvSpPr txBox="1">
            <a:spLocks/>
          </p:cNvSpPr>
          <p:nvPr/>
        </p:nvSpPr>
        <p:spPr bwMode="auto">
          <a:xfrm>
            <a:off x="253933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01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What is HIG?</a:t>
            </a:r>
          </a:p>
        </p:txBody>
      </p:sp>
      <p:sp>
        <p:nvSpPr>
          <p:cNvPr id="65" name="Titel 2">
            <a:hlinkClick r:id="" action="ppaction://noaction"/>
            <a:extLst>
              <a:ext uri="{FF2B5EF4-FFF2-40B4-BE49-F238E27FC236}">
                <a16:creationId xmlns:a16="http://schemas.microsoft.com/office/drawing/2014/main" id="{525CA1CC-4245-CCD4-5C40-9AEF892393E3}"/>
              </a:ext>
            </a:extLst>
          </p:cNvPr>
          <p:cNvSpPr txBox="1">
            <a:spLocks/>
          </p:cNvSpPr>
          <p:nvPr/>
        </p:nvSpPr>
        <p:spPr bwMode="auto">
          <a:xfrm>
            <a:off x="2625316" y="3019537"/>
            <a:ext cx="2255788" cy="569556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02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SEW HIG USA</a:t>
            </a:r>
          </a:p>
        </p:txBody>
      </p:sp>
      <p:sp>
        <p:nvSpPr>
          <p:cNvPr id="67" name="Titel 2">
            <a:hlinkClick r:id="" action="ppaction://noaction"/>
            <a:extLst>
              <a:ext uri="{FF2B5EF4-FFF2-40B4-BE49-F238E27FC236}">
                <a16:creationId xmlns:a16="http://schemas.microsoft.com/office/drawing/2014/main" id="{1513A0FA-988C-7DAE-D5AC-FC458BC8B85F}"/>
              </a:ext>
            </a:extLst>
          </p:cNvPr>
          <p:cNvSpPr txBox="1">
            <a:spLocks/>
          </p:cNvSpPr>
          <p:nvPr/>
        </p:nvSpPr>
        <p:spPr bwMode="auto">
          <a:xfrm>
            <a:off x="7365493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04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Applications</a:t>
            </a:r>
          </a:p>
        </p:txBody>
      </p:sp>
      <p:sp>
        <p:nvSpPr>
          <p:cNvPr id="68" name="Titel 2">
            <a:hlinkClick r:id="" action="ppaction://noaction"/>
            <a:extLst>
              <a:ext uri="{FF2B5EF4-FFF2-40B4-BE49-F238E27FC236}">
                <a16:creationId xmlns:a16="http://schemas.microsoft.com/office/drawing/2014/main" id="{CFB98614-DDEF-C7A0-F1AD-A434FE22B0D3}"/>
              </a:ext>
            </a:extLst>
          </p:cNvPr>
          <p:cNvSpPr txBox="1">
            <a:spLocks/>
          </p:cNvSpPr>
          <p:nvPr/>
        </p:nvSpPr>
        <p:spPr bwMode="auto">
          <a:xfrm>
            <a:off x="9735580" y="3006648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05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HIG + Automation</a:t>
            </a:r>
          </a:p>
        </p:txBody>
      </p:sp>
      <p:sp>
        <p:nvSpPr>
          <p:cNvPr id="69" name="Titel 2">
            <a:hlinkClick r:id="" action="ppaction://noaction"/>
            <a:extLst>
              <a:ext uri="{FF2B5EF4-FFF2-40B4-BE49-F238E27FC236}">
                <a16:creationId xmlns:a16="http://schemas.microsoft.com/office/drawing/2014/main" id="{F09E1CCB-0FD1-B9F9-34CC-DE81B17748D1}"/>
              </a:ext>
            </a:extLst>
          </p:cNvPr>
          <p:cNvSpPr txBox="1">
            <a:spLocks/>
          </p:cNvSpPr>
          <p:nvPr/>
        </p:nvSpPr>
        <p:spPr bwMode="auto">
          <a:xfrm>
            <a:off x="253933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06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Custom Designs</a:t>
            </a:r>
          </a:p>
        </p:txBody>
      </p:sp>
      <p:sp>
        <p:nvSpPr>
          <p:cNvPr id="70" name="Titel 2">
            <a:hlinkClick r:id="" action="ppaction://noaction"/>
            <a:extLst>
              <a:ext uri="{FF2B5EF4-FFF2-40B4-BE49-F238E27FC236}">
                <a16:creationId xmlns:a16="http://schemas.microsoft.com/office/drawing/2014/main" id="{A9E627F1-1711-BF61-F308-26880F1BBCFC}"/>
              </a:ext>
            </a:extLst>
          </p:cNvPr>
          <p:cNvSpPr txBox="1">
            <a:spLocks/>
          </p:cNvSpPr>
          <p:nvPr/>
        </p:nvSpPr>
        <p:spPr bwMode="auto">
          <a:xfrm>
            <a:off x="2625316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2C353C"/>
              </a:buClr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07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Our Team</a:t>
            </a:r>
          </a:p>
        </p:txBody>
      </p:sp>
      <p:sp>
        <p:nvSpPr>
          <p:cNvPr id="71" name="Titel 2">
            <a:hlinkClick r:id="" action="ppaction://noaction"/>
            <a:extLst>
              <a:ext uri="{FF2B5EF4-FFF2-40B4-BE49-F238E27FC236}">
                <a16:creationId xmlns:a16="http://schemas.microsoft.com/office/drawing/2014/main" id="{D4F26190-EBF6-2090-9612-C762C76BD5D4}"/>
              </a:ext>
            </a:extLst>
          </p:cNvPr>
          <p:cNvSpPr txBox="1">
            <a:spLocks/>
          </p:cNvSpPr>
          <p:nvPr/>
        </p:nvSpPr>
        <p:spPr bwMode="auto">
          <a:xfrm>
            <a:off x="4995404" y="5421235"/>
            <a:ext cx="2255788" cy="58244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600" b="1" dirty="0">
                <a:solidFill>
                  <a:srgbClr val="DE0000"/>
                </a:solidFill>
                <a:latin typeface="Segoe UI"/>
              </a:rPr>
              <a:t>08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Summary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8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536" y="3743524"/>
            <a:ext cx="4101490" cy="2358446"/>
          </a:xfrm>
          <a:prstGeom prst="rect">
            <a:avLst/>
          </a:prstGeom>
        </p:spPr>
      </p:pic>
      <p:sp>
        <p:nvSpPr>
          <p:cNvPr id="60" name="Rechteck 6">
            <a:hlinkClick r:id="rId10" action="ppaction://hlinksldjump"/>
            <a:extLst>
              <a:ext uri="{FF2B5EF4-FFF2-40B4-BE49-F238E27FC236}">
                <a16:creationId xmlns:a16="http://schemas.microsoft.com/office/drawing/2014/main" id="{2BD86464-3C9B-F8C8-E9B8-8B6DA3D29026}"/>
              </a:ext>
            </a:extLst>
          </p:cNvPr>
          <p:cNvSpPr>
            <a:spLocks/>
          </p:cNvSpPr>
          <p:nvPr/>
        </p:nvSpPr>
        <p:spPr>
          <a:xfrm>
            <a:off x="4991901" y="1288242"/>
            <a:ext cx="2255788" cy="2300287"/>
          </a:xfrm>
          <a:prstGeom prst="rect">
            <a:avLst/>
          </a:prstGeom>
          <a:gradFill flip="none" rotWithShape="1">
            <a:gsLst>
              <a:gs pos="0">
                <a:srgbClr val="DE0000">
                  <a:alpha val="70000"/>
                </a:srgbClr>
              </a:gs>
              <a:gs pos="82000">
                <a:srgbClr val="DE0000">
                  <a:lumMod val="50000"/>
                  <a:alpha val="5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Titel 2">
            <a:hlinkClick r:id="" action="ppaction://noaction"/>
            <a:extLst>
              <a:ext uri="{FF2B5EF4-FFF2-40B4-BE49-F238E27FC236}">
                <a16:creationId xmlns:a16="http://schemas.microsoft.com/office/drawing/2014/main" id="{F2FCEBCC-8909-D0A2-B941-8C26D68AA37A}"/>
              </a:ext>
            </a:extLst>
          </p:cNvPr>
          <p:cNvSpPr txBox="1">
            <a:spLocks/>
          </p:cNvSpPr>
          <p:nvPr/>
        </p:nvSpPr>
        <p:spPr bwMode="auto">
          <a:xfrm>
            <a:off x="4995404" y="2797938"/>
            <a:ext cx="2255788" cy="791155"/>
          </a:xfrm>
          <a:prstGeom prst="rect">
            <a:avLst/>
          </a:prstGeom>
          <a:noFill/>
          <a:ln>
            <a:noFill/>
          </a:ln>
        </p:spPr>
        <p:txBody>
          <a:bodyPr vert="horz" wrap="square" lIns="216000" tIns="0" rIns="0" bIns="180000" numCol="1" anchor="b" anchorCtr="0" compatLnSpc="1">
            <a:prstTxWarp prst="textNoShape">
              <a:avLst/>
            </a:prstTxWarp>
            <a:spAutoFit/>
          </a:bodyPr>
          <a:lstStyle>
            <a:lvl1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defTabSz="36383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2036464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406730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2776996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147262" indent="-185133" algn="ctr" defTabSz="363838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  <a:latin typeface="Segoe UI"/>
              </a:rPr>
              <a:t>03</a:t>
            </a:r>
            <a:br>
              <a:rPr lang="de-DE" sz="1200" b="1" dirty="0">
                <a:solidFill>
                  <a:prstClr val="white"/>
                </a:solidFill>
                <a:latin typeface="Segoe UI"/>
              </a:rPr>
            </a:br>
            <a:r>
              <a:rPr lang="de-DE" sz="1200" b="1" dirty="0">
                <a:solidFill>
                  <a:prstClr val="white"/>
                </a:solidFill>
                <a:latin typeface="Segoe UI"/>
              </a:rPr>
              <a:t>Product Overview</a:t>
            </a:r>
          </a:p>
        </p:txBody>
      </p:sp>
      <p:sp>
        <p:nvSpPr>
          <p:cNvPr id="73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hermometerBar"/>
          <p:cNvSpPr/>
          <p:nvPr/>
        </p:nvSpPr>
        <p:spPr>
          <a:xfrm>
            <a:off x="3175000" y="6680200"/>
            <a:ext cx="2605128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3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568270" y="2553334"/>
            <a:ext cx="2854246" cy="401659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399294" y="1328383"/>
            <a:ext cx="3313719" cy="965733"/>
          </a:xfrm>
          <a:prstGeom prst="rect">
            <a:avLst/>
          </a:prstGeom>
          <a:noFill/>
          <a:ln w="28575">
            <a:solidFill>
              <a:srgbClr val="405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4" b="82638" l="45519" r="77838">
                        <a14:foregroundMark x1="56165" y1="67742" x2="55350" y2="69260"/>
                        <a14:foregroundMark x1="63444" y1="72011" x2="63444" y2="73529"/>
                        <a14:foregroundMark x1="53829" y1="11480" x2="52580" y2="17268"/>
                        <a14:foregroundMark x1="52363" y1="17268" x2="51385" y2="23055"/>
                        <a14:foregroundMark x1="61923" y1="21347" x2="61217" y2="29602"/>
                        <a14:foregroundMark x1="60782" y1="30550" x2="61108" y2="44877"/>
                        <a14:foregroundMark x1="60891" y1="45731" x2="63444" y2="59772"/>
                        <a14:foregroundMark x1="50951" y1="29981" x2="51059" y2="39089"/>
                        <a14:foregroundMark x1="51168" y1="41271" x2="51602" y2="50569"/>
                        <a14:foregroundMark x1="76860" y1="74099" x2="76752" y2="75332"/>
                        <a14:foregroundMark x1="76643" y1="77040" x2="76969" y2="79317"/>
                        <a14:foregroundMark x1="71103" y1="70873" x2="70342" y2="69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4" r="22179" b="15781"/>
          <a:stretch/>
        </p:blipFill>
        <p:spPr>
          <a:xfrm>
            <a:off x="5613149" y="1612871"/>
            <a:ext cx="2770360" cy="4095323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8560027" y="2235495"/>
            <a:ext cx="3572832" cy="965733"/>
          </a:xfrm>
          <a:prstGeom prst="rect">
            <a:avLst/>
          </a:prstGeom>
          <a:noFill/>
          <a:ln w="28575">
            <a:solidFill>
              <a:srgbClr val="405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646045" y="706873"/>
            <a:ext cx="2936855" cy="1241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5986" y="4970087"/>
            <a:ext cx="2936855" cy="15864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8428" y="1775555"/>
            <a:ext cx="2063870" cy="1391417"/>
          </a:xfrm>
          <a:prstGeom prst="rect">
            <a:avLst/>
          </a:prstGeom>
          <a:noFill/>
          <a:ln w="28575">
            <a:solidFill>
              <a:srgbClr val="405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355212" y="4123504"/>
            <a:ext cx="1753028" cy="1531789"/>
          </a:xfrm>
          <a:prstGeom prst="rect">
            <a:avLst/>
          </a:prstGeom>
          <a:noFill/>
          <a:ln w="28575">
            <a:solidFill>
              <a:srgbClr val="405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955106" y="3972926"/>
            <a:ext cx="2822447" cy="12402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3932" y="407675"/>
            <a:ext cx="5842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 USA Product Overview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67054" y="1934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72" y="351444"/>
            <a:ext cx="939696" cy="451054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67054" y="6632331"/>
            <a:ext cx="11824314" cy="0"/>
          </a:xfrm>
          <a:prstGeom prst="line">
            <a:avLst/>
          </a:prstGeom>
          <a:ln w="12700">
            <a:solidFill>
              <a:srgbClr val="40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>
          <a:xfrm>
            <a:off x="88934" y="6556497"/>
            <a:ext cx="2743200" cy="319088"/>
          </a:xfrm>
        </p:spPr>
        <p:txBody>
          <a:bodyPr/>
          <a:lstStyle/>
          <a:p>
            <a:fld id="{A71933A4-81BE-4EA8-9720-23CA746240BE}" type="datetime1">
              <a:rPr lang="en-US" sz="1000" smtClean="0"/>
              <a:t>7/28/2025</a:t>
            </a:fld>
            <a:endParaRPr lang="en-US" sz="1050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>
          <a:xfrm>
            <a:off x="668218" y="6569929"/>
            <a:ext cx="2579077" cy="285506"/>
          </a:xfrm>
        </p:spPr>
        <p:txBody>
          <a:bodyPr/>
          <a:lstStyle/>
          <a:p>
            <a:pPr algn="l"/>
            <a:r>
              <a:rPr lang="en-US" sz="1000" dirty="0"/>
              <a:t>| Industrial Gear: Products and Capabilities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11433511" y="6530119"/>
            <a:ext cx="635977" cy="365125"/>
          </a:xfrm>
        </p:spPr>
        <p:txBody>
          <a:bodyPr/>
          <a:lstStyle/>
          <a:p>
            <a:fld id="{A7DCB730-9909-4CAB-BA17-3D679125B471}" type="slidenum">
              <a:rPr lang="en-US" sz="1000" b="1" smtClean="0">
                <a:solidFill>
                  <a:schemeClr val="tx2">
                    <a:lumMod val="75000"/>
                  </a:schemeClr>
                </a:solidFill>
              </a:rPr>
              <a:t>9</a:t>
            </a:fld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925" y="-39024"/>
            <a:ext cx="264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Product Overview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977" y="2335679"/>
            <a:ext cx="1948621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X.e Series</a:t>
            </a:r>
          </a:p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6.8-475 kNm</a:t>
            </a:r>
          </a:p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6-390 ratio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78479" y="2327674"/>
            <a:ext cx="1517368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P2 Series</a:t>
            </a:r>
          </a:p>
          <a:p>
            <a:pPr algn="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24-500 kNm</a:t>
            </a:r>
          </a:p>
          <a:p>
            <a:pPr algn="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15-4322 ratio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31930" y="5715037"/>
            <a:ext cx="3959355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Segmented Girth Gear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 to 7,121 kNm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 to 52 </a:t>
            </a:r>
            <a:r>
              <a:rPr lang="en-US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ft</a:t>
            </a: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diameter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96051" y="5628751"/>
            <a:ext cx="2396969" cy="709940"/>
            <a:chOff x="8913182" y="5718985"/>
            <a:chExt cx="2396969" cy="709940"/>
          </a:xfrm>
        </p:grpSpPr>
        <p:sp>
          <p:nvSpPr>
            <p:cNvPr id="3" name="Rectangle 2"/>
            <p:cNvSpPr/>
            <p:nvPr/>
          </p:nvSpPr>
          <p:spPr>
            <a:xfrm>
              <a:off x="8913182" y="5743853"/>
              <a:ext cx="301840" cy="301840"/>
            </a:xfrm>
            <a:prstGeom prst="rect">
              <a:avLst/>
            </a:prstGeom>
            <a:noFill/>
            <a:ln w="28575">
              <a:solidFill>
                <a:srgbClr val="405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913182" y="6103091"/>
              <a:ext cx="301840" cy="301840"/>
            </a:xfrm>
            <a:prstGeom prst="rect">
              <a:avLst/>
            </a:prstGeom>
            <a:noFill/>
            <a:ln w="28575">
              <a:solidFill>
                <a:srgbClr val="D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215022" y="5718985"/>
              <a:ext cx="2095129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051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Assembled in US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215022" y="6059593"/>
              <a:ext cx="2095129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D2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Supported in US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26483" y="1423674"/>
            <a:ext cx="1502903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MC Series</a:t>
            </a:r>
          </a:p>
          <a:p>
            <a:pPr algn="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8-65 kNm</a:t>
            </a:r>
          </a:p>
          <a:p>
            <a:pPr algn="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7.1-112 ratio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24165" y="4820748"/>
            <a:ext cx="1948621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M1..N Series</a:t>
            </a:r>
          </a:p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1.4-189 kNm</a:t>
            </a:r>
          </a:p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1-7.1 ratio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247" y="5731793"/>
            <a:ext cx="1948621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ML..V..N Series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150-823 kNm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20-315 ratio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437648" y="4353228"/>
            <a:ext cx="1948621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b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/>
              <a:t>P-X.e Series</a:t>
            </a:r>
          </a:p>
          <a:p>
            <a:pPr algn="ctr"/>
            <a:r>
              <a:rPr lang="en-US" sz="1400" dirty="0"/>
              <a:t>100-500 kNm</a:t>
            </a:r>
          </a:p>
          <a:p>
            <a:pPr algn="ctr"/>
            <a:r>
              <a:rPr lang="en-US" sz="1400" dirty="0"/>
              <a:t>157-548 ratio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06231" y="914616"/>
            <a:ext cx="1948621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XP Series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600-5,200 kNm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22.4-320 ratio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13791" r="13932" b="8971"/>
          <a:stretch/>
        </p:blipFill>
        <p:spPr>
          <a:xfrm>
            <a:off x="166066" y="1334319"/>
            <a:ext cx="1791690" cy="1051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10" t="20845" r="10355" b="18893"/>
          <a:stretch/>
        </p:blipFill>
        <p:spPr>
          <a:xfrm>
            <a:off x="9039893" y="467074"/>
            <a:ext cx="1818746" cy="1426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14110" r="3842" b="35922"/>
          <a:stretch/>
        </p:blipFill>
        <p:spPr>
          <a:xfrm>
            <a:off x="9843353" y="2178866"/>
            <a:ext cx="2689706" cy="10269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254" b="43511" l="20700" r="70300">
                        <a14:foregroundMark x1="27350" y1="26032" x2="24750" y2="25131"/>
                        <a14:foregroundMark x1="23800" y1="26182" x2="22500" y2="28507"/>
                        <a14:foregroundMark x1="30800" y1="20555" x2="30100" y2="19430"/>
                        <a14:foregroundMark x1="34600" y1="19580" x2="32850" y2="20030"/>
                        <a14:foregroundMark x1="37450" y1="19280" x2="41650" y2="19805"/>
                        <a14:foregroundMark x1="50100" y1="20555" x2="65400" y2="23931"/>
                        <a14:foregroundMark x1="23350" y1="25656" x2="22950" y2="26032"/>
                        <a14:foregroundMark x1="22350" y1="27157" x2="21750" y2="27607"/>
                        <a14:foregroundMark x1="27850" y1="19130" x2="29250" y2="18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18" t="15793" r="27625" b="54434"/>
          <a:stretch/>
        </p:blipFill>
        <p:spPr>
          <a:xfrm>
            <a:off x="9007288" y="3428679"/>
            <a:ext cx="2809342" cy="106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93" b="99552" l="1292" r="98816"/>
                    </a14:imgEffect>
                    <a14:imgEffect>
                      <a14:colorTemperature colorTemp="7860"/>
                    </a14:imgEffect>
                    <a14:imgEffect>
                      <a14:saturation sat="7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5" y="3611681"/>
            <a:ext cx="2929840" cy="21130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972" b="84116" l="22000" r="74600">
                        <a14:foregroundMark x1="34950" y1="53315" x2="26050" y2="55041"/>
                        <a14:foregroundMark x1="30000" y1="52072" x2="25000" y2="53177"/>
                        <a14:foregroundMark x1="24900" y1="62362" x2="23500" y2="61464"/>
                        <a14:foregroundMark x1="26900" y1="62638" x2="24800" y2="63191"/>
                        <a14:backgroundMark x1="33250" y1="35083" x2="33650" y2="35083"/>
                        <a14:backgroundMark x1="44700" y1="33425" x2="44800" y2="34185"/>
                        <a14:backgroundMark x1="66600" y1="36740" x2="66800" y2="37776"/>
                        <a14:backgroundMark x1="66450" y1="36395" x2="66600" y2="37017"/>
                        <a14:backgroundMark x1="66450" y1="36878" x2="66550" y2="38052"/>
                        <a14:backgroundMark x1="42350" y1="76243" x2="47950" y2="7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27314" r="24196" b="15081"/>
          <a:stretch/>
        </p:blipFill>
        <p:spPr>
          <a:xfrm>
            <a:off x="3781568" y="1040230"/>
            <a:ext cx="1932609" cy="1477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4" b="99324" l="437" r="98399">
                        <a14:backgroundMark x1="57933" y1="8108" x2="57351" y2="8784"/>
                      </a14:backgroundRemoval>
                    </a14:imgEffect>
                    <a14:imgEffect>
                      <a14:saturation sat="8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313" y="3444380"/>
            <a:ext cx="1624555" cy="1399908"/>
          </a:xfrm>
          <a:prstGeom prst="rect">
            <a:avLst/>
          </a:prstGeom>
        </p:spPr>
      </p:pic>
      <p:sp>
        <p:nvSpPr>
          <p:cNvPr id="108" name="ThermometerBar"/>
          <p:cNvSpPr/>
          <p:nvPr/>
        </p:nvSpPr>
        <p:spPr>
          <a:xfrm>
            <a:off x="3175000" y="6680200"/>
            <a:ext cx="8466667" cy="152400"/>
          </a:xfrm>
          <a:prstGeom prst="rect">
            <a:avLst/>
          </a:prstGeom>
          <a:solidFill>
            <a:srgbClr val="40516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hermometerBar"/>
          <p:cNvSpPr/>
          <p:nvPr/>
        </p:nvSpPr>
        <p:spPr>
          <a:xfrm>
            <a:off x="3175000" y="6680200"/>
            <a:ext cx="2930769" cy="152400"/>
          </a:xfrm>
          <a:prstGeom prst="rect">
            <a:avLst/>
          </a:prstGeom>
          <a:solidFill>
            <a:srgbClr val="C8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30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6313</TotalTime>
  <Words>1300</Words>
  <Application>Microsoft Office PowerPoint</Application>
  <PresentationFormat>Widescreen</PresentationFormat>
  <Paragraphs>342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SEW-EURODRIVE GmbH &amp; Co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Burdette</dc:creator>
  <cp:lastModifiedBy>Austin Burdette</cp:lastModifiedBy>
  <cp:revision>288</cp:revision>
  <dcterms:created xsi:type="dcterms:W3CDTF">2023-08-17T20:19:58Z</dcterms:created>
  <dcterms:modified xsi:type="dcterms:W3CDTF">2025-07-28T16:47:01Z</dcterms:modified>
</cp:coreProperties>
</file>